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4749118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8840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7729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5677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2791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11983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323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43970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34197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69797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8454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0339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77131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14632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66413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36422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2210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40943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09537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36965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2609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9179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0119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7778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15831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0066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15610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1362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a:spcBef>
                <a:spcPts val="0"/>
              </a:spcBef>
              <a:buNone/>
            </a:pPr>
            <a:endParaRPr/>
          </a:p>
        </p:txBody>
      </p:sp>
      <p:sp>
        <p:nvSpPr>
          <p:cNvPr id="12" name="Shape 12"/>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4" name="Shape 14"/>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algn="r">
              <a:spcBef>
                <a:spcPts val="0"/>
              </a:spcBef>
              <a:buClr>
                <a:schemeClr val="lt1"/>
              </a:buClr>
              <a:buSzPct val="100000"/>
              <a:defRPr sz="4800">
                <a:solidFill>
                  <a:schemeClr val="lt1"/>
                </a:solidFill>
              </a:defRPr>
            </a:lvl1pPr>
            <a:lvl2pPr algn="r">
              <a:spcBef>
                <a:spcPts val="0"/>
              </a:spcBef>
              <a:buClr>
                <a:schemeClr val="lt1"/>
              </a:buClr>
              <a:buSzPct val="100000"/>
              <a:defRPr sz="4800">
                <a:solidFill>
                  <a:schemeClr val="lt1"/>
                </a:solidFill>
              </a:defRPr>
            </a:lvl2pPr>
            <a:lvl3pPr algn="r">
              <a:spcBef>
                <a:spcPts val="0"/>
              </a:spcBef>
              <a:buClr>
                <a:schemeClr val="lt1"/>
              </a:buClr>
              <a:buSzPct val="100000"/>
              <a:defRPr sz="4800">
                <a:solidFill>
                  <a:schemeClr val="lt1"/>
                </a:solidFill>
              </a:defRPr>
            </a:lvl3pPr>
            <a:lvl4pPr algn="r">
              <a:spcBef>
                <a:spcPts val="0"/>
              </a:spcBef>
              <a:buClr>
                <a:schemeClr val="lt1"/>
              </a:buClr>
              <a:buSzPct val="100000"/>
              <a:defRPr sz="4800">
                <a:solidFill>
                  <a:schemeClr val="lt1"/>
                </a:solidFill>
              </a:defRPr>
            </a:lvl4pPr>
            <a:lvl5pPr algn="r">
              <a:spcBef>
                <a:spcPts val="0"/>
              </a:spcBef>
              <a:buClr>
                <a:schemeClr val="lt1"/>
              </a:buClr>
              <a:buSzPct val="100000"/>
              <a:defRPr sz="4800">
                <a:solidFill>
                  <a:schemeClr val="lt1"/>
                </a:solidFill>
              </a:defRPr>
            </a:lvl5pPr>
            <a:lvl6pPr algn="r">
              <a:spcBef>
                <a:spcPts val="0"/>
              </a:spcBef>
              <a:buClr>
                <a:schemeClr val="lt1"/>
              </a:buClr>
              <a:buSzPct val="100000"/>
              <a:defRPr sz="4800">
                <a:solidFill>
                  <a:schemeClr val="lt1"/>
                </a:solidFill>
              </a:defRPr>
            </a:lvl6pPr>
            <a:lvl7pPr algn="r">
              <a:spcBef>
                <a:spcPts val="0"/>
              </a:spcBef>
              <a:buClr>
                <a:schemeClr val="lt1"/>
              </a:buClr>
              <a:buSzPct val="100000"/>
              <a:defRPr sz="4800">
                <a:solidFill>
                  <a:schemeClr val="lt1"/>
                </a:solidFill>
              </a:defRPr>
            </a:lvl7pPr>
            <a:lvl8pPr algn="r">
              <a:spcBef>
                <a:spcPts val="0"/>
              </a:spcBef>
              <a:buClr>
                <a:schemeClr val="lt1"/>
              </a:buClr>
              <a:buSzPct val="100000"/>
              <a:defRPr sz="4800">
                <a:solidFill>
                  <a:schemeClr val="lt1"/>
                </a:solidFill>
              </a:defRPr>
            </a:lvl8pPr>
            <a:lvl9pPr algn="r">
              <a:spcBef>
                <a:spcPts val="0"/>
              </a:spcBef>
              <a:buClr>
                <a:schemeClr val="lt1"/>
              </a:buClr>
              <a:buSzPct val="100000"/>
              <a:defRPr sz="4800">
                <a:solidFill>
                  <a:schemeClr val="lt1"/>
                </a:solidFill>
              </a:defRPr>
            </a:lvl9pPr>
          </a:lstStyle>
          <a:p>
            <a:endParaRPr/>
          </a:p>
        </p:txBody>
      </p:sp>
      <p:sp>
        <p:nvSpPr>
          <p:cNvPr id="15" name="Shape 15"/>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algn="r">
              <a:spcBef>
                <a:spcPts val="0"/>
              </a:spcBef>
              <a:buClr>
                <a:schemeClr val="lt1"/>
              </a:buClr>
              <a:buSzPct val="100000"/>
              <a:buNone/>
              <a:defRPr sz="2400">
                <a:solidFill>
                  <a:schemeClr val="lt1"/>
                </a:solidFill>
              </a:defRPr>
            </a:lvl1pPr>
            <a:lvl2pPr algn="r">
              <a:spcBef>
                <a:spcPts val="0"/>
              </a:spcBef>
              <a:buClr>
                <a:schemeClr val="lt1"/>
              </a:buClr>
              <a:buSzPct val="100000"/>
              <a:buNone/>
              <a:defRPr sz="24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400">
                <a:solidFill>
                  <a:schemeClr val="lt1"/>
                </a:solidFill>
              </a:defRPr>
            </a:lvl4pPr>
            <a:lvl5pPr algn="r">
              <a:spcBef>
                <a:spcPts val="0"/>
              </a:spcBef>
              <a:buClr>
                <a:schemeClr val="lt1"/>
              </a:buClr>
              <a:buSzPct val="100000"/>
              <a:buNone/>
              <a:defRPr sz="2400">
                <a:solidFill>
                  <a:schemeClr val="lt1"/>
                </a:solidFill>
              </a:defRPr>
            </a:lvl5pPr>
            <a:lvl6pPr algn="r">
              <a:spcBef>
                <a:spcPts val="0"/>
              </a:spcBef>
              <a:buClr>
                <a:schemeClr val="lt1"/>
              </a:buClr>
              <a:buSzPct val="100000"/>
              <a:buNone/>
              <a:defRPr sz="2400">
                <a:solidFill>
                  <a:schemeClr val="lt1"/>
                </a:solidFill>
              </a:defRPr>
            </a:lvl6pPr>
            <a:lvl7pPr algn="r">
              <a:spcBef>
                <a:spcPts val="0"/>
              </a:spcBef>
              <a:buClr>
                <a:schemeClr val="lt1"/>
              </a:buClr>
              <a:buSzPct val="100000"/>
              <a:buNone/>
              <a:defRPr sz="2400">
                <a:solidFill>
                  <a:schemeClr val="lt1"/>
                </a:solidFill>
              </a:defRPr>
            </a:lvl7pPr>
            <a:lvl8pPr algn="r">
              <a:spcBef>
                <a:spcPts val="0"/>
              </a:spcBef>
              <a:buClr>
                <a:schemeClr val="lt1"/>
              </a:buClr>
              <a:buSzPct val="100000"/>
              <a:buNone/>
              <a:defRPr sz="2400">
                <a:solidFill>
                  <a:schemeClr val="lt1"/>
                </a:solidFill>
              </a:defRPr>
            </a:lvl8pPr>
            <a:lvl9pPr algn="r">
              <a:spcBef>
                <a:spcPts val="0"/>
              </a:spcBef>
              <a:buClr>
                <a:schemeClr val="lt1"/>
              </a:buClr>
              <a:buSzPct val="100000"/>
              <a:buNone/>
              <a:defRPr sz="2400">
                <a:solidFill>
                  <a:schemeClr val="lt1"/>
                </a:solidFill>
              </a:defRPr>
            </a:lvl9pPr>
          </a:lstStyle>
          <a:p>
            <a:endParaRPr/>
          </a:p>
        </p:txBody>
      </p:sp>
      <p:sp>
        <p:nvSpPr>
          <p:cNvPr id="16" name="Shape 1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9" name="Shape 19"/>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7" name="Shape 27"/>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0" name="Shape 30"/>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4" name="Shape 34"/>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36" name="Shape 36"/>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 name="Shape 3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8"/>
        <p:cNvGrpSpPr/>
        <p:nvPr/>
      </p:nvGrpSpPr>
      <p:grpSpPr>
        <a:xfrm>
          <a:off x="0" y="0"/>
          <a:ext cx="0" cy="0"/>
          <a:chOff x="0" y="0"/>
          <a:chExt cx="0" cy="0"/>
        </a:xfrm>
      </p:grpSpPr>
      <p:grpSp>
        <p:nvGrpSpPr>
          <p:cNvPr id="39" name="Shape 39"/>
          <p:cNvGrpSpPr/>
          <p:nvPr/>
        </p:nvGrpSpPr>
        <p:grpSpPr>
          <a:xfrm>
            <a:off x="-6264" y="3700039"/>
            <a:ext cx="9150267" cy="2325488"/>
            <a:chOff x="-6264" y="4933386"/>
            <a:chExt cx="9150267" cy="3100650"/>
          </a:xfrm>
        </p:grpSpPr>
        <p:sp>
          <p:nvSpPr>
            <p:cNvPr id="40" name="Shape 40"/>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sp>
          <p:nvSpPr>
            <p:cNvPr id="41" name="Shape 41"/>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42" name="Shape 42"/>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grpSp>
      <p:sp>
        <p:nvSpPr>
          <p:cNvPr id="43" name="Shape 43"/>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algn="ctr">
              <a:spcBef>
                <a:spcPts val="0"/>
              </a:spcBef>
              <a:buSzPct val="100000"/>
              <a:buNone/>
              <a:defRPr sz="2400"/>
            </a:lvl1pPr>
          </a:lstStyle>
          <a:p>
            <a:endParaRPr/>
          </a:p>
        </p:txBody>
      </p:sp>
      <p:sp>
        <p:nvSpPr>
          <p:cNvPr id="44" name="Shape 4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5"/>
        <p:cNvGrpSpPr/>
        <p:nvPr/>
      </p:nvGrpSpPr>
      <p:grpSpPr>
        <a:xfrm>
          <a:off x="0" y="0"/>
          <a:ext cx="0" cy="0"/>
          <a:chOff x="0" y="0"/>
          <a:chExt cx="0" cy="0"/>
        </a:xfrm>
      </p:grpSpPr>
      <p:sp>
        <p:nvSpPr>
          <p:cNvPr id="46" name="Shape 4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lt2"/>
                </a:solidFill>
                <a:latin typeface="Trebuchet MS"/>
                <a:ea typeface="Trebuchet MS"/>
                <a:cs typeface="Trebuchet MS"/>
                <a:sym typeface="Trebuchet MS"/>
              </a:rPr>
              <a:t>‹#›</a:t>
            </a:fld>
            <a:endParaRPr lang="en" sz="1300">
              <a:solidFill>
                <a:schemeClr val="lt2"/>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Fmj_NY5tv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1082040" y="1242060"/>
            <a:ext cx="7050900" cy="1102500"/>
          </a:xfrm>
          <a:prstGeom prst="rect">
            <a:avLst/>
          </a:prstGeom>
        </p:spPr>
        <p:txBody>
          <a:bodyPr lIns="91425" tIns="91425" rIns="91425" bIns="91425" anchor="b" anchorCtr="0">
            <a:noAutofit/>
          </a:bodyPr>
          <a:lstStyle/>
          <a:p>
            <a:pPr>
              <a:spcBef>
                <a:spcPts val="0"/>
              </a:spcBef>
              <a:buNone/>
            </a:pPr>
            <a:r>
              <a:rPr lang="en" sz="3600"/>
              <a:t>Inference and Observation</a:t>
            </a:r>
          </a:p>
        </p:txBody>
      </p:sp>
      <p:sp>
        <p:nvSpPr>
          <p:cNvPr id="49" name="Shape 49"/>
          <p:cNvSpPr txBox="1">
            <a:spLocks noGrp="1"/>
          </p:cNvSpPr>
          <p:nvPr>
            <p:ph type="subTitle" idx="1"/>
          </p:nvPr>
        </p:nvSpPr>
        <p:spPr>
          <a:xfrm>
            <a:off x="1082040" y="2423159"/>
            <a:ext cx="7035899" cy="69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106" name="Shape 106"/>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07" name="Shape 107"/>
          <p:cNvPicPr preferRelativeResize="0"/>
          <p:nvPr/>
        </p:nvPicPr>
        <p:blipFill>
          <a:blip r:embed="rId3">
            <a:alphaModFix/>
          </a:blip>
          <a:stretch>
            <a:fillRect/>
          </a:stretch>
        </p:blipFill>
        <p:spPr>
          <a:xfrm>
            <a:off x="457200" y="290525"/>
            <a:ext cx="8183024" cy="45624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113" name="Shape 11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14" name="Shape 114"/>
          <p:cNvPicPr preferRelativeResize="0"/>
          <p:nvPr/>
        </p:nvPicPr>
        <p:blipFill>
          <a:blip r:embed="rId3">
            <a:alphaModFix/>
          </a:blip>
          <a:stretch>
            <a:fillRect/>
          </a:stretch>
        </p:blipFill>
        <p:spPr>
          <a:xfrm>
            <a:off x="457200" y="290525"/>
            <a:ext cx="8161650" cy="45624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120" name="Shape 12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21" name="Shape 121"/>
          <p:cNvPicPr preferRelativeResize="0"/>
          <p:nvPr/>
        </p:nvPicPr>
        <p:blipFill>
          <a:blip r:embed="rId3">
            <a:alphaModFix/>
          </a:blip>
          <a:stretch>
            <a:fillRect/>
          </a:stretch>
        </p:blipFill>
        <p:spPr>
          <a:xfrm>
            <a:off x="457200" y="290525"/>
            <a:ext cx="8229600" cy="45624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457200" y="1112100"/>
            <a:ext cx="8229600" cy="4095600"/>
          </a:xfrm>
          <a:prstGeom prst="rect">
            <a:avLst/>
          </a:prstGeom>
        </p:spPr>
        <p:txBody>
          <a:bodyPr lIns="91425" tIns="91425" rIns="91425" bIns="91425" anchor="t" anchorCtr="0">
            <a:noAutofit/>
          </a:bodyPr>
          <a:lstStyle/>
          <a:p>
            <a:pPr lvl="0" rtl="0">
              <a:lnSpc>
                <a:spcPct val="115000"/>
              </a:lnSpc>
              <a:spcBef>
                <a:spcPts val="700"/>
              </a:spcBef>
              <a:buClr>
                <a:schemeClr val="dk1"/>
              </a:buClr>
              <a:buSzPct val="45833"/>
              <a:buFont typeface="Arial"/>
              <a:buNone/>
            </a:pPr>
            <a:r>
              <a:rPr lang="en" sz="2400">
                <a:solidFill>
                  <a:srgbClr val="434343"/>
                </a:solidFill>
                <a:latin typeface="Arial"/>
                <a:ea typeface="Arial"/>
                <a:cs typeface="Arial"/>
                <a:sym typeface="Arial"/>
              </a:rPr>
              <a:t>When you infer, you make a mental judgment based on observations. Inferences cannot be directly observed. They require thought. For example, if you get up in the morning, look up at the sky and observe dark clouds, observe the air is cool and humid, and observe puddles on the ground, you might infer that it has recently rained. Note: you did not</a:t>
            </a:r>
            <a:r>
              <a:rPr lang="en" sz="2400">
                <a:solidFill>
                  <a:srgbClr val="FFFFFF"/>
                </a:solidFill>
                <a:latin typeface="Arial"/>
                <a:ea typeface="Arial"/>
                <a:cs typeface="Arial"/>
                <a:sym typeface="Arial"/>
              </a:rPr>
              <a:t> </a:t>
            </a:r>
            <a:r>
              <a:rPr lang="en" sz="2400">
                <a:solidFill>
                  <a:srgbClr val="FF0000"/>
                </a:solidFill>
                <a:latin typeface="Arial"/>
                <a:ea typeface="Arial"/>
                <a:cs typeface="Arial"/>
                <a:sym typeface="Arial"/>
              </a:rPr>
              <a:t>see</a:t>
            </a:r>
            <a:r>
              <a:rPr lang="en" sz="2400">
                <a:solidFill>
                  <a:srgbClr val="FFFFFF"/>
                </a:solidFill>
                <a:latin typeface="Arial"/>
                <a:ea typeface="Arial"/>
                <a:cs typeface="Arial"/>
                <a:sym typeface="Arial"/>
              </a:rPr>
              <a:t> </a:t>
            </a:r>
            <a:r>
              <a:rPr lang="en" sz="2400">
                <a:solidFill>
                  <a:srgbClr val="000000"/>
                </a:solidFill>
                <a:latin typeface="Arial"/>
                <a:ea typeface="Arial"/>
                <a:cs typeface="Arial"/>
                <a:sym typeface="Arial"/>
              </a:rPr>
              <a:t>rain; you</a:t>
            </a:r>
            <a:r>
              <a:rPr lang="en" sz="2400">
                <a:solidFill>
                  <a:srgbClr val="FFFFFF"/>
                </a:solidFill>
                <a:latin typeface="Arial"/>
                <a:ea typeface="Arial"/>
                <a:cs typeface="Arial"/>
                <a:sym typeface="Arial"/>
              </a:rPr>
              <a:t> </a:t>
            </a:r>
            <a:r>
              <a:rPr lang="en" sz="2400">
                <a:solidFill>
                  <a:srgbClr val="FF0000"/>
                </a:solidFill>
                <a:latin typeface="Arial"/>
                <a:ea typeface="Arial"/>
                <a:cs typeface="Arial"/>
                <a:sym typeface="Arial"/>
              </a:rPr>
              <a:t>decided</a:t>
            </a:r>
            <a:r>
              <a:rPr lang="en" sz="2400">
                <a:solidFill>
                  <a:srgbClr val="FFFFFF"/>
                </a:solidFill>
                <a:latin typeface="Arial"/>
                <a:ea typeface="Arial"/>
                <a:cs typeface="Arial"/>
                <a:sym typeface="Arial"/>
              </a:rPr>
              <a:t> </a:t>
            </a:r>
            <a:r>
              <a:rPr lang="en" sz="2400">
                <a:solidFill>
                  <a:srgbClr val="000000"/>
                </a:solidFill>
                <a:latin typeface="Arial"/>
                <a:ea typeface="Arial"/>
                <a:cs typeface="Arial"/>
                <a:sym typeface="Arial"/>
              </a:rPr>
              <a:t>that it rained based on your observations.</a:t>
            </a:r>
            <a:r>
              <a:rPr lang="en" sz="2400">
                <a:solidFill>
                  <a:srgbClr val="FFFFFF"/>
                </a:solidFill>
                <a:latin typeface="Arial"/>
                <a:ea typeface="Arial"/>
                <a:cs typeface="Arial"/>
                <a:sym typeface="Arial"/>
              </a:rPr>
              <a:t> </a:t>
            </a:r>
            <a:r>
              <a:rPr lang="en" sz="2400">
                <a:solidFill>
                  <a:srgbClr val="FF0000"/>
                </a:solidFill>
                <a:latin typeface="Arial"/>
                <a:ea typeface="Arial"/>
                <a:cs typeface="Arial"/>
                <a:sym typeface="Arial"/>
              </a:rPr>
              <a:t>An inference is a statement based on your interpretation of the facts. </a:t>
            </a:r>
          </a:p>
          <a:p>
            <a:pPr>
              <a:spcBef>
                <a:spcPts val="0"/>
              </a:spcBef>
              <a:buNone/>
            </a:pPr>
            <a:endParaRPr/>
          </a:p>
        </p:txBody>
      </p:sp>
      <p:sp>
        <p:nvSpPr>
          <p:cNvPr id="127" name="Shape 12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To Infer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spcBef>
                <a:spcPts val="0"/>
              </a:spcBef>
              <a:buNone/>
            </a:pPr>
            <a:r>
              <a:rPr lang="en" sz="2200">
                <a:solidFill>
                  <a:srgbClr val="0015B3"/>
                </a:solidFill>
                <a:latin typeface="Arial"/>
                <a:ea typeface="Arial"/>
                <a:cs typeface="Arial"/>
                <a:sym typeface="Arial"/>
              </a:rPr>
              <a:t>You see steam rising off of a cup of coffee.  (Observation)</a:t>
            </a:r>
          </a:p>
          <a:p>
            <a:pPr lvl="0" rtl="0">
              <a:spcBef>
                <a:spcPts val="0"/>
              </a:spcBef>
              <a:buNone/>
            </a:pPr>
            <a:endParaRPr sz="2200">
              <a:solidFill>
                <a:srgbClr val="0015B3"/>
              </a:solidFill>
              <a:latin typeface="Arial"/>
              <a:ea typeface="Arial"/>
              <a:cs typeface="Arial"/>
              <a:sym typeface="Arial"/>
            </a:endParaRPr>
          </a:p>
          <a:p>
            <a:pPr lvl="0" rtl="0">
              <a:spcBef>
                <a:spcPts val="0"/>
              </a:spcBef>
              <a:buClr>
                <a:schemeClr val="dk1"/>
              </a:buClr>
              <a:buFont typeface="Arial"/>
              <a:buNone/>
            </a:pPr>
            <a:endParaRPr sz="2200">
              <a:solidFill>
                <a:srgbClr val="0015B3"/>
              </a:solidFill>
              <a:latin typeface="Arial"/>
              <a:ea typeface="Arial"/>
              <a:cs typeface="Arial"/>
              <a:sym typeface="Arial"/>
            </a:endParaRPr>
          </a:p>
          <a:p>
            <a:pPr>
              <a:spcBef>
                <a:spcPts val="0"/>
              </a:spcBef>
              <a:buNone/>
            </a:pPr>
            <a:r>
              <a:rPr lang="en" sz="2200">
                <a:solidFill>
                  <a:srgbClr val="D90000"/>
                </a:solidFill>
                <a:latin typeface="Arial"/>
                <a:ea typeface="Arial"/>
                <a:cs typeface="Arial"/>
                <a:sym typeface="Arial"/>
              </a:rPr>
              <a:t>The coffee is hot. (Inference)</a:t>
            </a:r>
          </a:p>
        </p:txBody>
      </p:sp>
      <p:sp>
        <p:nvSpPr>
          <p:cNvPr id="133" name="Shape 133"/>
          <p:cNvSpPr txBox="1">
            <a:spLocks noGrp="1"/>
          </p:cNvSpPr>
          <p:nvPr>
            <p:ph type="title"/>
          </p:nvPr>
        </p:nvSpPr>
        <p:spPr>
          <a:xfrm>
            <a:off x="457200" y="85549"/>
            <a:ext cx="8229600" cy="1114499"/>
          </a:xfrm>
          <a:prstGeom prst="rect">
            <a:avLst/>
          </a:prstGeom>
        </p:spPr>
        <p:txBody>
          <a:bodyPr lIns="91425" tIns="91425" rIns="91425" bIns="91425" anchor="b" anchorCtr="0">
            <a:noAutofit/>
          </a:bodyPr>
          <a:lstStyle/>
          <a:p>
            <a:pPr>
              <a:spcBef>
                <a:spcPts val="0"/>
              </a:spcBef>
              <a:buNone/>
            </a:pPr>
            <a:r>
              <a:rPr lang="en" sz="3600"/>
              <a:t>Often an observation leads to an inference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lnSpc>
                <a:spcPct val="115000"/>
              </a:lnSpc>
              <a:spcBef>
                <a:spcPts val="700"/>
              </a:spcBef>
              <a:buNone/>
            </a:pPr>
            <a:r>
              <a:rPr lang="en" sz="2800">
                <a:solidFill>
                  <a:srgbClr val="330000"/>
                </a:solidFill>
                <a:latin typeface="Arial"/>
                <a:ea typeface="Arial"/>
                <a:cs typeface="Arial"/>
                <a:sym typeface="Arial"/>
              </a:rPr>
              <a:t>The piece of metal is red, so it must be hot.</a:t>
            </a:r>
          </a:p>
          <a:p>
            <a:pPr rtl="0">
              <a:lnSpc>
                <a:spcPct val="115000"/>
              </a:lnSpc>
              <a:spcBef>
                <a:spcPts val="700"/>
              </a:spcBef>
              <a:buNone/>
            </a:pPr>
            <a:r>
              <a:rPr lang="en" sz="2800">
                <a:solidFill>
                  <a:srgbClr val="330000"/>
                </a:solidFill>
                <a:latin typeface="Arial"/>
                <a:ea typeface="Arial"/>
                <a:cs typeface="Arial"/>
                <a:sym typeface="Arial"/>
              </a:rPr>
              <a:t>The plant is green, so it must be healthy.</a:t>
            </a:r>
          </a:p>
          <a:p>
            <a:pPr rtl="0">
              <a:lnSpc>
                <a:spcPct val="115000"/>
              </a:lnSpc>
              <a:spcBef>
                <a:spcPts val="700"/>
              </a:spcBef>
              <a:buNone/>
            </a:pPr>
            <a:r>
              <a:rPr lang="en" sz="2800">
                <a:solidFill>
                  <a:srgbClr val="330000"/>
                </a:solidFill>
                <a:latin typeface="Arial"/>
                <a:ea typeface="Arial"/>
                <a:cs typeface="Arial"/>
                <a:sym typeface="Arial"/>
              </a:rPr>
              <a:t>The room is dark, so the light bulb must not be on.</a:t>
            </a:r>
          </a:p>
          <a:p>
            <a:pPr rtl="0">
              <a:lnSpc>
                <a:spcPct val="115000"/>
              </a:lnSpc>
              <a:spcBef>
                <a:spcPts val="700"/>
              </a:spcBef>
              <a:buNone/>
            </a:pPr>
            <a:r>
              <a:rPr lang="en" sz="2800">
                <a:solidFill>
                  <a:srgbClr val="330000"/>
                </a:solidFill>
                <a:latin typeface="Arial"/>
                <a:ea typeface="Arial"/>
                <a:cs typeface="Arial"/>
                <a:sym typeface="Arial"/>
              </a:rPr>
              <a:t>Andrea is studying, so she probably does well in school.</a:t>
            </a:r>
          </a:p>
          <a:p>
            <a:pPr rtl="0">
              <a:lnSpc>
                <a:spcPct val="115000"/>
              </a:lnSpc>
              <a:spcBef>
                <a:spcPts val="700"/>
              </a:spcBef>
              <a:buNone/>
            </a:pPr>
            <a:r>
              <a:rPr lang="en" sz="2800">
                <a:solidFill>
                  <a:srgbClr val="330000"/>
                </a:solidFill>
                <a:latin typeface="Arial"/>
                <a:ea typeface="Arial"/>
                <a:cs typeface="Arial"/>
                <a:sym typeface="Arial"/>
              </a:rPr>
              <a:t>The street is wet, so it must have rained.</a:t>
            </a:r>
          </a:p>
          <a:p>
            <a:pPr>
              <a:spcBef>
                <a:spcPts val="0"/>
              </a:spcBef>
              <a:buNone/>
            </a:pPr>
            <a:endParaRPr/>
          </a:p>
        </p:txBody>
      </p:sp>
      <p:sp>
        <p:nvSpPr>
          <p:cNvPr id="139" name="Shape 13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Ovservations  - to - inference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lnSpc>
                <a:spcPct val="115000"/>
              </a:lnSpc>
              <a:spcBef>
                <a:spcPts val="800"/>
              </a:spcBef>
              <a:buNone/>
            </a:pPr>
            <a:r>
              <a:rPr lang="en">
                <a:solidFill>
                  <a:srgbClr val="330000"/>
                </a:solidFill>
                <a:latin typeface="Arial"/>
                <a:ea typeface="Arial"/>
                <a:cs typeface="Arial"/>
                <a:sym typeface="Arial"/>
              </a:rPr>
              <a:t>I </a:t>
            </a:r>
            <a:r>
              <a:rPr lang="en" b="1">
                <a:solidFill>
                  <a:srgbClr val="330000"/>
                </a:solidFill>
                <a:latin typeface="Arial"/>
                <a:ea typeface="Arial"/>
                <a:cs typeface="Arial"/>
                <a:sym typeface="Arial"/>
              </a:rPr>
              <a:t>observe</a:t>
            </a:r>
            <a:r>
              <a:rPr lang="en">
                <a:solidFill>
                  <a:srgbClr val="330000"/>
                </a:solidFill>
                <a:latin typeface="Arial"/>
                <a:ea typeface="Arial"/>
                <a:cs typeface="Arial"/>
                <a:sym typeface="Arial"/>
              </a:rPr>
              <a:t> that I see a swimming pool</a:t>
            </a:r>
          </a:p>
          <a:p>
            <a:pPr rtl="0">
              <a:lnSpc>
                <a:spcPct val="115000"/>
              </a:lnSpc>
              <a:spcBef>
                <a:spcPts val="800"/>
              </a:spcBef>
              <a:buNone/>
            </a:pPr>
            <a:r>
              <a:rPr lang="en">
                <a:solidFill>
                  <a:srgbClr val="330000"/>
                </a:solidFill>
                <a:latin typeface="Arial"/>
                <a:ea typeface="Arial"/>
                <a:cs typeface="Arial"/>
                <a:sym typeface="Arial"/>
              </a:rPr>
              <a:t>I </a:t>
            </a:r>
            <a:r>
              <a:rPr lang="en" b="1">
                <a:solidFill>
                  <a:srgbClr val="330000"/>
                </a:solidFill>
                <a:latin typeface="Arial"/>
                <a:ea typeface="Arial"/>
                <a:cs typeface="Arial"/>
                <a:sym typeface="Arial"/>
              </a:rPr>
              <a:t>observe</a:t>
            </a:r>
            <a:r>
              <a:rPr lang="en">
                <a:solidFill>
                  <a:srgbClr val="330000"/>
                </a:solidFill>
                <a:latin typeface="Arial"/>
                <a:ea typeface="Arial"/>
                <a:cs typeface="Arial"/>
                <a:sym typeface="Arial"/>
              </a:rPr>
              <a:t> that my dog feels wet</a:t>
            </a:r>
          </a:p>
          <a:p>
            <a:pPr rtl="0">
              <a:lnSpc>
                <a:spcPct val="115000"/>
              </a:lnSpc>
              <a:spcBef>
                <a:spcPts val="800"/>
              </a:spcBef>
              <a:buNone/>
            </a:pPr>
            <a:r>
              <a:rPr lang="en">
                <a:solidFill>
                  <a:srgbClr val="330000"/>
                </a:solidFill>
                <a:latin typeface="Arial"/>
                <a:ea typeface="Arial"/>
                <a:cs typeface="Arial"/>
                <a:sym typeface="Arial"/>
              </a:rPr>
              <a:t>I </a:t>
            </a:r>
            <a:r>
              <a:rPr lang="en" b="1">
                <a:solidFill>
                  <a:srgbClr val="330000"/>
                </a:solidFill>
                <a:latin typeface="Arial"/>
                <a:ea typeface="Arial"/>
                <a:cs typeface="Arial"/>
                <a:sym typeface="Arial"/>
              </a:rPr>
              <a:t>infer</a:t>
            </a:r>
            <a:r>
              <a:rPr lang="en">
                <a:solidFill>
                  <a:srgbClr val="330000"/>
                </a:solidFill>
                <a:latin typeface="Arial"/>
                <a:ea typeface="Arial"/>
                <a:cs typeface="Arial"/>
                <a:sym typeface="Arial"/>
              </a:rPr>
              <a:t> that my dog jumped in the water</a:t>
            </a:r>
          </a:p>
          <a:p>
            <a:pPr>
              <a:spcBef>
                <a:spcPts val="0"/>
              </a:spcBef>
              <a:buNone/>
            </a:pPr>
            <a:endParaRPr/>
          </a:p>
        </p:txBody>
      </p:sp>
      <p:sp>
        <p:nvSpPr>
          <p:cNvPr id="145" name="Shape 14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Example</a:t>
            </a:r>
          </a:p>
        </p:txBody>
      </p:sp>
      <p:pic>
        <p:nvPicPr>
          <p:cNvPr id="146" name="Shape 146"/>
          <p:cNvPicPr preferRelativeResize="0"/>
          <p:nvPr/>
        </p:nvPicPr>
        <p:blipFill>
          <a:blip r:embed="rId3">
            <a:alphaModFix/>
          </a:blip>
          <a:stretch>
            <a:fillRect/>
          </a:stretch>
        </p:blipFill>
        <p:spPr>
          <a:xfrm>
            <a:off x="996125" y="3607712"/>
            <a:ext cx="2590800" cy="1266825"/>
          </a:xfrm>
          <a:prstGeom prst="rect">
            <a:avLst/>
          </a:prstGeom>
          <a:noFill/>
          <a:ln>
            <a:noFill/>
          </a:ln>
        </p:spPr>
      </p:pic>
      <p:pic>
        <p:nvPicPr>
          <p:cNvPr id="147" name="Shape 147"/>
          <p:cNvPicPr preferRelativeResize="0"/>
          <p:nvPr/>
        </p:nvPicPr>
        <p:blipFill>
          <a:blip r:embed="rId4">
            <a:alphaModFix/>
          </a:blip>
          <a:stretch>
            <a:fillRect/>
          </a:stretch>
        </p:blipFill>
        <p:spPr>
          <a:xfrm>
            <a:off x="5269400" y="3506170"/>
            <a:ext cx="1172874" cy="13683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r>
              <a:rPr lang="en" sz="4000" b="1">
                <a:solidFill>
                  <a:srgbClr val="00387E"/>
                </a:solidFill>
              </a:rPr>
              <a:t>There can be more than one inference to any given observation</a:t>
            </a:r>
          </a:p>
        </p:txBody>
      </p:sp>
      <p:sp>
        <p:nvSpPr>
          <p:cNvPr id="153" name="Shape 15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159" name="Shape 15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60" name="Shape 160"/>
          <p:cNvPicPr preferRelativeResize="0"/>
          <p:nvPr/>
        </p:nvPicPr>
        <p:blipFill>
          <a:blip r:embed="rId3">
            <a:alphaModFix/>
          </a:blip>
          <a:stretch>
            <a:fillRect/>
          </a:stretch>
        </p:blipFill>
        <p:spPr>
          <a:xfrm>
            <a:off x="457200" y="290525"/>
            <a:ext cx="8150949" cy="45624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166" name="Shape 166"/>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67" name="Shape 167"/>
          <p:cNvPicPr preferRelativeResize="0"/>
          <p:nvPr/>
        </p:nvPicPr>
        <p:blipFill>
          <a:blip r:embed="rId3">
            <a:alphaModFix/>
          </a:blip>
          <a:stretch>
            <a:fillRect/>
          </a:stretch>
        </p:blipFill>
        <p:spPr>
          <a:xfrm>
            <a:off x="457200" y="290525"/>
            <a:ext cx="8229600" cy="45624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Warm up</a:t>
            </a:r>
          </a:p>
        </p:txBody>
      </p:sp>
      <p:sp>
        <p:nvSpPr>
          <p:cNvPr id="55" name="Shape 55"/>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a:t>Share your picture with the people at your table group.</a:t>
            </a:r>
          </a:p>
          <a:p>
            <a:pPr rtl="0">
              <a:spcBef>
                <a:spcPts val="0"/>
              </a:spcBef>
              <a:buNone/>
            </a:pPr>
            <a:endParaRPr/>
          </a:p>
          <a:p>
            <a:pPr rtl="0">
              <a:spcBef>
                <a:spcPts val="0"/>
              </a:spcBef>
              <a:buNone/>
            </a:pPr>
            <a:r>
              <a:rPr lang="en"/>
              <a:t>Make sure you have your  Science notebook, agenda and a sharpened pencil</a:t>
            </a:r>
          </a:p>
          <a:p>
            <a:pPr rtl="0">
              <a:spcBef>
                <a:spcPts val="0"/>
              </a:spcBef>
              <a:buNone/>
            </a:pPr>
            <a:r>
              <a:rPr lang="en"/>
              <a:t>use tape to put it in front of your table of contents</a:t>
            </a:r>
          </a:p>
          <a:p>
            <a:pPr>
              <a:spcBef>
                <a:spcPts val="0"/>
              </a:spcBef>
              <a:buNone/>
            </a:pP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173" name="Shape 17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74" name="Shape 174"/>
          <p:cNvPicPr preferRelativeResize="0"/>
          <p:nvPr/>
        </p:nvPicPr>
        <p:blipFill>
          <a:blip r:embed="rId3">
            <a:alphaModFix/>
          </a:blip>
          <a:stretch>
            <a:fillRect/>
          </a:stretch>
        </p:blipFill>
        <p:spPr>
          <a:xfrm>
            <a:off x="457200" y="290525"/>
            <a:ext cx="8172325" cy="456247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a:t>The child has a blue block</a:t>
            </a:r>
          </a:p>
          <a:p>
            <a:pPr>
              <a:spcBef>
                <a:spcPts val="0"/>
              </a:spcBef>
              <a:buNone/>
            </a:pPr>
            <a:endParaRPr/>
          </a:p>
        </p:txBody>
      </p:sp>
      <p:sp>
        <p:nvSpPr>
          <p:cNvPr id="180" name="Shape 18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Observation or inference?</a:t>
            </a:r>
          </a:p>
        </p:txBody>
      </p:sp>
      <p:pic>
        <p:nvPicPr>
          <p:cNvPr id="181" name="Shape 181"/>
          <p:cNvPicPr preferRelativeResize="0"/>
          <p:nvPr/>
        </p:nvPicPr>
        <p:blipFill>
          <a:blip r:embed="rId3">
            <a:alphaModFix/>
          </a:blip>
          <a:stretch>
            <a:fillRect/>
          </a:stretch>
        </p:blipFill>
        <p:spPr>
          <a:xfrm>
            <a:off x="1726325" y="1881925"/>
            <a:ext cx="4495800" cy="326157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a:t>The child playing with the car is smiling</a:t>
            </a:r>
          </a:p>
          <a:p>
            <a:pPr>
              <a:spcBef>
                <a:spcPts val="0"/>
              </a:spcBef>
              <a:buNone/>
            </a:pPr>
            <a:endParaRPr/>
          </a:p>
        </p:txBody>
      </p:sp>
      <p:sp>
        <p:nvSpPr>
          <p:cNvPr id="187" name="Shape 18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Observation or inference?</a:t>
            </a:r>
          </a:p>
        </p:txBody>
      </p:sp>
      <p:pic>
        <p:nvPicPr>
          <p:cNvPr id="188" name="Shape 188"/>
          <p:cNvPicPr preferRelativeResize="0"/>
          <p:nvPr/>
        </p:nvPicPr>
        <p:blipFill>
          <a:blip r:embed="rId3">
            <a:alphaModFix/>
          </a:blip>
          <a:stretch>
            <a:fillRect/>
          </a:stretch>
        </p:blipFill>
        <p:spPr>
          <a:xfrm>
            <a:off x="2468750" y="1881925"/>
            <a:ext cx="3276600" cy="3267575"/>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r>
              <a:rPr lang="en"/>
              <a:t>The child is happy because she is playing with the car</a:t>
            </a:r>
          </a:p>
        </p:txBody>
      </p:sp>
      <p:sp>
        <p:nvSpPr>
          <p:cNvPr id="194" name="Shape 19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Observation or inference?</a:t>
            </a:r>
          </a:p>
        </p:txBody>
      </p:sp>
      <p:pic>
        <p:nvPicPr>
          <p:cNvPr id="195" name="Shape 195"/>
          <p:cNvPicPr preferRelativeResize="0"/>
          <p:nvPr/>
        </p:nvPicPr>
        <p:blipFill>
          <a:blip r:embed="rId3">
            <a:alphaModFix/>
          </a:blip>
          <a:stretch>
            <a:fillRect/>
          </a:stretch>
        </p:blipFill>
        <p:spPr>
          <a:xfrm>
            <a:off x="2983250" y="2172075"/>
            <a:ext cx="3000375" cy="270247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201" name="Shape 201"/>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What do you observe?</a:t>
            </a:r>
          </a:p>
        </p:txBody>
      </p:sp>
      <p:pic>
        <p:nvPicPr>
          <p:cNvPr id="202" name="Shape 202"/>
          <p:cNvPicPr preferRelativeResize="0"/>
          <p:nvPr/>
        </p:nvPicPr>
        <p:blipFill>
          <a:blip r:embed="rId3">
            <a:alphaModFix/>
          </a:blip>
          <a:stretch>
            <a:fillRect/>
          </a:stretch>
        </p:blipFill>
        <p:spPr>
          <a:xfrm>
            <a:off x="861450" y="1417000"/>
            <a:ext cx="5479474" cy="31663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208" name="Shape 208"/>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What do you infer?</a:t>
            </a:r>
          </a:p>
        </p:txBody>
      </p:sp>
      <p:pic>
        <p:nvPicPr>
          <p:cNvPr id="209" name="Shape 209"/>
          <p:cNvPicPr preferRelativeResize="0"/>
          <p:nvPr/>
        </p:nvPicPr>
        <p:blipFill>
          <a:blip r:embed="rId3">
            <a:alphaModFix/>
          </a:blip>
          <a:stretch>
            <a:fillRect/>
          </a:stretch>
        </p:blipFill>
        <p:spPr>
          <a:xfrm>
            <a:off x="605919" y="1244250"/>
            <a:ext cx="6022831" cy="36303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Exit ticket - Make 3 observation and two inferences about this picture</a:t>
            </a:r>
          </a:p>
        </p:txBody>
      </p:sp>
      <p:pic>
        <p:nvPicPr>
          <p:cNvPr id="216" name="Shape 216"/>
          <p:cNvPicPr preferRelativeResize="0"/>
          <p:nvPr/>
        </p:nvPicPr>
        <p:blipFill>
          <a:blip r:embed="rId3">
            <a:alphaModFix/>
          </a:blip>
          <a:stretch>
            <a:fillRect/>
          </a:stretch>
        </p:blipFill>
        <p:spPr>
          <a:xfrm>
            <a:off x="619925" y="1064550"/>
            <a:ext cx="7572025" cy="38100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r>
              <a:rPr lang="en"/>
              <a:t>IN your science journal think back to the bag activity - were you making observations or inferences?</a:t>
            </a:r>
          </a:p>
        </p:txBody>
      </p:sp>
      <p:sp>
        <p:nvSpPr>
          <p:cNvPr id="222" name="Shape 22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Homework</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a:t>Describe the difference between observations and inferences</a:t>
            </a:r>
          </a:p>
          <a:p>
            <a:pPr rtl="0">
              <a:spcBef>
                <a:spcPts val="0"/>
              </a:spcBef>
              <a:buNone/>
            </a:pPr>
            <a:endParaRPr/>
          </a:p>
          <a:p>
            <a:pPr>
              <a:spcBef>
                <a:spcPts val="0"/>
              </a:spcBef>
              <a:buNone/>
            </a:pPr>
            <a:r>
              <a:rPr lang="en"/>
              <a:t>Be able to give specific examples of each</a:t>
            </a:r>
          </a:p>
        </p:txBody>
      </p:sp>
      <p:sp>
        <p:nvSpPr>
          <p:cNvPr id="61" name="Shape 61"/>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Objective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a:t>In science, you need to be very curious and observant to your surroundings.  Please label page two Inferences and observations </a:t>
            </a:r>
          </a:p>
          <a:p>
            <a:pPr rtl="0">
              <a:spcBef>
                <a:spcPts val="0"/>
              </a:spcBef>
              <a:buNone/>
            </a:pPr>
            <a:endParaRPr/>
          </a:p>
          <a:p>
            <a:pPr>
              <a:spcBef>
                <a:spcPts val="0"/>
              </a:spcBef>
              <a:buNone/>
            </a:pPr>
            <a:r>
              <a:rPr lang="en"/>
              <a:t>Turn to page 8 in your interactive notebook and label it “Bag Activity” and number the page 1 - 9 skipping a few lines.</a:t>
            </a:r>
          </a:p>
        </p:txBody>
      </p:sp>
      <p:sp>
        <p:nvSpPr>
          <p:cNvPr id="67" name="Shape 6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Bag Activity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r>
              <a:rPr lang="en"/>
              <a:t>Starting with the table you are at.  You will feel the bag (carefully) and write your guess in your ISN (interactive science notebook).  I will tell you when it is time to switch to the next station</a:t>
            </a:r>
          </a:p>
        </p:txBody>
      </p:sp>
      <p:sp>
        <p:nvSpPr>
          <p:cNvPr id="73" name="Shape 7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The activity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r>
              <a:rPr lang="en" u="sng">
                <a:solidFill>
                  <a:schemeClr val="hlink"/>
                </a:solidFill>
                <a:hlinkClick r:id="rId3"/>
              </a:rPr>
              <a:t>inferences and observations</a:t>
            </a:r>
          </a:p>
        </p:txBody>
      </p:sp>
      <p:sp>
        <p:nvSpPr>
          <p:cNvPr id="79" name="Shape 7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6 minute movie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85" name="Shape 8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86" name="Shape 86"/>
          <p:cNvPicPr preferRelativeResize="0"/>
          <p:nvPr/>
        </p:nvPicPr>
        <p:blipFill>
          <a:blip r:embed="rId3">
            <a:alphaModFix/>
          </a:blip>
          <a:stretch>
            <a:fillRect/>
          </a:stretch>
        </p:blipFill>
        <p:spPr>
          <a:xfrm>
            <a:off x="352875" y="149524"/>
            <a:ext cx="8438249" cy="49939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92" name="Shape 9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93" name="Shape 93"/>
          <p:cNvPicPr preferRelativeResize="0"/>
          <p:nvPr/>
        </p:nvPicPr>
        <p:blipFill>
          <a:blip r:embed="rId3">
            <a:alphaModFix/>
          </a:blip>
          <a:stretch>
            <a:fillRect/>
          </a:stretch>
        </p:blipFill>
        <p:spPr>
          <a:xfrm>
            <a:off x="149700" y="290525"/>
            <a:ext cx="8640225" cy="45624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99" name="Shape 9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00" name="Shape 100"/>
          <p:cNvPicPr preferRelativeResize="0"/>
          <p:nvPr/>
        </p:nvPicPr>
        <p:blipFill>
          <a:blip r:embed="rId3">
            <a:alphaModFix/>
          </a:blip>
          <a:stretch>
            <a:fillRect/>
          </a:stretch>
        </p:blipFill>
        <p:spPr>
          <a:xfrm>
            <a:off x="457200" y="290525"/>
            <a:ext cx="8229600" cy="45624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468</Words>
  <Application>Microsoft Office PowerPoint</Application>
  <PresentationFormat>On-screen Show (16:9)</PresentationFormat>
  <Paragraphs>47</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Trebuchet MS</vt:lpstr>
      <vt:lpstr>wave</vt:lpstr>
      <vt:lpstr>Inference and Observation</vt:lpstr>
      <vt:lpstr>Warm up</vt:lpstr>
      <vt:lpstr>Objective</vt:lpstr>
      <vt:lpstr>Bag Activity</vt:lpstr>
      <vt:lpstr>The activity</vt:lpstr>
      <vt:lpstr>6 minute movie</vt:lpstr>
      <vt:lpstr>PowerPoint Presentation</vt:lpstr>
      <vt:lpstr>PowerPoint Presentation</vt:lpstr>
      <vt:lpstr>PowerPoint Presentation</vt:lpstr>
      <vt:lpstr>PowerPoint Presentation</vt:lpstr>
      <vt:lpstr>PowerPoint Presentation</vt:lpstr>
      <vt:lpstr>PowerPoint Presentation</vt:lpstr>
      <vt:lpstr>To Infer</vt:lpstr>
      <vt:lpstr>Often an observation leads to an inference</vt:lpstr>
      <vt:lpstr>Ovservations  - to - inference</vt:lpstr>
      <vt:lpstr>Example</vt:lpstr>
      <vt:lpstr>PowerPoint Presentation</vt:lpstr>
      <vt:lpstr>PowerPoint Presentation</vt:lpstr>
      <vt:lpstr>PowerPoint Presentation</vt:lpstr>
      <vt:lpstr>PowerPoint Presentation</vt:lpstr>
      <vt:lpstr>Observation or inference?</vt:lpstr>
      <vt:lpstr>Observation or inference?</vt:lpstr>
      <vt:lpstr>Observation or inference?</vt:lpstr>
      <vt:lpstr>What do you observe?</vt:lpstr>
      <vt:lpstr>What do you infer?</vt:lpstr>
      <vt:lpstr>Exit ticket - Make 3 observation and two inferences about this picture</vt:lpstr>
      <vt:lpstr>Homework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Inference and Observation</dc:title>
  <dc:creator>Tubb, Jeremy L.</dc:creator>
  <cp:lastModifiedBy>Tubb, Jeremy L.</cp:lastModifiedBy>
  <cp:revision>2</cp:revision>
  <dcterms:modified xsi:type="dcterms:W3CDTF">2015-08-27T20:09:27Z</dcterms:modified>
</cp:coreProperties>
</file>