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3" r:id="rId8"/>
    <p:sldId id="264" r:id="rId9"/>
    <p:sldId id="265" r:id="rId10"/>
    <p:sldId id="266" r:id="rId11"/>
    <p:sldId id="267" r:id="rId12"/>
    <p:sldId id="284"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66"/>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defRPr>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endParaRPr lang="en-US"/>
          </a:p>
        </p:txBody>
      </p:sp>
      <p:sp>
        <p:nvSpPr>
          <p:cNvPr id="92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defRPr>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fld id="{D54DD402-8976-4291-9C05-D4CD8826F63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8F7B3-7B89-467E-A0BE-682835438D26}" type="slidenum">
              <a:rPr lang="en-US"/>
              <a:pPr/>
              <a:t>1</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3ABBC-6EAA-41B9-A862-608A267C6057}" type="slidenum">
              <a:rPr lang="en-US"/>
              <a:pPr/>
              <a:t>10</a:t>
            </a:fld>
            <a:endParaRPr 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8FE00-311F-42E0-9CCB-D4B82450F853}" type="slidenum">
              <a:rPr lang="en-US"/>
              <a:pPr/>
              <a:t>11</a:t>
            </a:fld>
            <a:endParaRPr 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77DF8-AA91-489F-831A-A12FD8633E08}" type="slidenum">
              <a:rPr lang="en-US"/>
              <a:pPr/>
              <a:t>13</a:t>
            </a:fld>
            <a:endParaRPr 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AC155-8D89-48B4-AA53-69455FC64C6F}" type="slidenum">
              <a:rPr lang="en-US"/>
              <a:pPr/>
              <a:t>14</a:t>
            </a:fld>
            <a:endParaRPr 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A32DB-8489-41DC-B775-27064F74B11E}" type="slidenum">
              <a:rPr lang="en-US"/>
              <a:pPr/>
              <a:t>15</a:t>
            </a:fld>
            <a:endParaRPr 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46B4C5-D48F-44FB-A5C5-0A81D467C540}" type="slidenum">
              <a:rPr lang="en-US"/>
              <a:pPr/>
              <a:t>16</a:t>
            </a:fld>
            <a:endParaRPr lang="en-US"/>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21B3D-8781-4380-9025-593F44C31FE4}" type="slidenum">
              <a:rPr lang="en-US"/>
              <a:pPr/>
              <a:t>17</a:t>
            </a:fld>
            <a:endParaRPr 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39D9B-3C25-4438-81D9-96E050049128}" type="slidenum">
              <a:rPr lang="en-US"/>
              <a:pPr/>
              <a:t>18</a:t>
            </a:fld>
            <a:endParaRPr 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112BF-0EC2-4BDF-B5DA-B8699B6D9D7D}" type="slidenum">
              <a:rPr lang="en-US"/>
              <a:pPr/>
              <a:t>19</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2A7F4-D42A-4D25-8F6C-73C410F23F7B}" type="slidenum">
              <a:rPr lang="en-US"/>
              <a:pPr/>
              <a:t>20</a:t>
            </a:fld>
            <a:endParaRPr 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3D4D73-1162-4067-8B1F-6BE4671E8878}" type="slidenum">
              <a:rPr lang="en-US"/>
              <a:pPr/>
              <a:t>2</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79B70-2CE5-48F5-9366-40EF0865D897}" type="slidenum">
              <a:rPr lang="en-US"/>
              <a:pPr/>
              <a:t>21</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4A65E-58EE-481F-8D8A-28913540F925}" type="slidenum">
              <a:rPr lang="en-US"/>
              <a:pPr/>
              <a:t>22</a:t>
            </a:fld>
            <a:endParaRPr 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159BC-B843-4E14-9705-793EB38C5087}" type="slidenum">
              <a:rPr lang="en-US"/>
              <a:pPr/>
              <a:t>23</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389480-B857-46FD-86C6-A9AA02F799E0}" type="slidenum">
              <a:rPr lang="en-US"/>
              <a:pPr/>
              <a:t>24</a:t>
            </a:fld>
            <a:endParaRPr 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8D91C6-E6ED-4DC0-ABDC-E4AC636E57E6}" type="slidenum">
              <a:rPr lang="en-US"/>
              <a:pPr/>
              <a:t>25</a:t>
            </a:fld>
            <a:endParaRPr 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6DECE6-F275-4AE5-8E83-4C9F01DA7786}" type="slidenum">
              <a:rPr lang="en-US"/>
              <a:pPr/>
              <a:t>26</a:t>
            </a:fld>
            <a:endParaRPr 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0E9FC-1E80-4F41-9959-02A23354F212}" type="slidenum">
              <a:rPr lang="en-US"/>
              <a:pPr/>
              <a:t>27</a:t>
            </a:fld>
            <a:endParaRPr 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F8F5B-8B5A-47EB-BA3F-3D97EF995986}" type="slidenum">
              <a:rPr lang="en-US"/>
              <a:pPr/>
              <a:t>3</a:t>
            </a:fld>
            <a:endParaRPr 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F1324-8CA2-47B8-9B37-6BAE4C574A0C}" type="slidenum">
              <a:rPr lang="en-US"/>
              <a:pPr/>
              <a:t>4</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9E9FEA-F503-443B-A8B1-3E5773DD9B13}" type="slidenum">
              <a:rPr lang="en-US"/>
              <a:pPr/>
              <a:t>5</a:t>
            </a:fld>
            <a:endParaRPr 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FA0A0-401C-4F72-BF29-356B9DB415A0}" type="slidenum">
              <a:rPr lang="en-US"/>
              <a:pPr/>
              <a:t>6</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0890B-1C95-44A4-B573-393334C79EF5}" type="slidenum">
              <a:rPr lang="en-US"/>
              <a:pPr/>
              <a:t>7</a:t>
            </a:fld>
            <a:endParaRPr 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549F1-0387-4377-A61E-0C793FD082E0}" type="slidenum">
              <a:rPr lang="en-US"/>
              <a:pPr/>
              <a:t>8</a:t>
            </a:fld>
            <a:endParaRPr 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C6BF29-9B7B-4D7D-8196-051E58057817}" type="slidenum">
              <a:rPr lang="en-US"/>
              <a:pPr/>
              <a:t>9</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E3E197-E18C-4575-851A-271CE5AF407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3AD42A-5F88-4639-AED4-2EF31C2C749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886FC8-A89F-468A-B4D6-A4F6DC0CC2C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97C38D-4A91-41B7-A8C0-9231ABF748B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CC26A7-65A8-4FCB-89EA-F7D7776B114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689D67-DE3F-474F-9723-B3817589DE4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9135E7B-0113-4C32-8016-D27A707B1A4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F691539-348B-4FCD-93F4-01BC0710DE7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40BB39A-F495-4F10-81F9-E6FDE929073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15A7DD-A8F5-4B27-B54B-3760C52E7BC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7255C5-B1AE-437F-B7CE-C148AD07BF1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fld id="{4B302F89-ADE5-4FE6-A58C-A1E88BBF6A7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video.google.com/videoplay?docid=-7337076920663696115&amp;q=doppler+effect&amp;hl=en" TargetMode="External"/><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hyperlink" Target="http://video.google.com/videoplay?docid=-6888534110918986008&amp;q=doppler+effect&amp;hl=en"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8000">
                <a:solidFill>
                  <a:srgbClr val="800000"/>
                </a:solidFill>
              </a:rPr>
              <a:t>Module 7</a:t>
            </a:r>
          </a:p>
        </p:txBody>
      </p:sp>
      <p:sp>
        <p:nvSpPr>
          <p:cNvPr id="2051" name="Rectangle 3"/>
          <p:cNvSpPr>
            <a:spLocks noGrp="1" noChangeArrowheads="1"/>
          </p:cNvSpPr>
          <p:nvPr>
            <p:ph type="subTitle" idx="1"/>
          </p:nvPr>
        </p:nvSpPr>
        <p:spPr/>
        <p:txBody>
          <a:bodyPr/>
          <a:lstStyle/>
          <a:p>
            <a:r>
              <a:rPr lang="en-US" sz="4800">
                <a:solidFill>
                  <a:srgbClr val="800000"/>
                </a:solidFill>
              </a:rPr>
              <a:t>Waves/Sound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 calcmode="lin" valueType="num">
                                      <p:cBhvr>
                                        <p:cTn id="13"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05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14340" name="Picture 4" descr="lwaveparts"/>
          <p:cNvPicPr>
            <a:picLocks noChangeAspect="1" noChangeArrowheads="1"/>
          </p:cNvPicPr>
          <p:nvPr/>
        </p:nvPicPr>
        <p:blipFill>
          <a:blip r:embed="rId4" cstate="print"/>
          <a:srcRect/>
          <a:stretch>
            <a:fillRect/>
          </a:stretch>
        </p:blipFill>
        <p:spPr bwMode="auto">
          <a:xfrm>
            <a:off x="209550" y="1476375"/>
            <a:ext cx="4057650" cy="2333625"/>
          </a:xfrm>
          <a:prstGeom prst="rect">
            <a:avLst/>
          </a:prstGeom>
          <a:noFill/>
        </p:spPr>
      </p:pic>
      <p:pic>
        <p:nvPicPr>
          <p:cNvPr id="14341" name="Picture 5" descr="lwave2"/>
          <p:cNvPicPr>
            <a:picLocks noChangeAspect="1" noChangeArrowheads="1"/>
          </p:cNvPicPr>
          <p:nvPr/>
        </p:nvPicPr>
        <p:blipFill>
          <a:blip r:embed="rId5" cstate="print"/>
          <a:srcRect/>
          <a:stretch>
            <a:fillRect/>
          </a:stretch>
        </p:blipFill>
        <p:spPr bwMode="auto">
          <a:xfrm>
            <a:off x="533400" y="4114800"/>
            <a:ext cx="3819525" cy="2105025"/>
          </a:xfrm>
          <a:prstGeom prst="rect">
            <a:avLst/>
          </a:prstGeom>
          <a:noFill/>
        </p:spPr>
      </p:pic>
      <p:sp>
        <p:nvSpPr>
          <p:cNvPr id="14342" name="Rectangle 6"/>
          <p:cNvSpPr>
            <a:spLocks noChangeArrowheads="1"/>
          </p:cNvSpPr>
          <p:nvPr/>
        </p:nvSpPr>
        <p:spPr bwMode="auto">
          <a:xfrm>
            <a:off x="76200" y="228600"/>
            <a:ext cx="3962400" cy="1190625"/>
          </a:xfrm>
          <a:prstGeom prst="rect">
            <a:avLst/>
          </a:prstGeom>
          <a:noFill/>
          <a:ln w="9525">
            <a:noFill/>
            <a:miter lim="800000"/>
            <a:headEnd/>
            <a:tailEnd/>
          </a:ln>
          <a:effectLst/>
        </p:spPr>
        <p:txBody>
          <a:bodyPr>
            <a:spAutoFit/>
          </a:bodyPr>
          <a:lstStyle/>
          <a:p>
            <a:pPr algn="ctr"/>
            <a:r>
              <a:rPr lang="en-US" sz="3600">
                <a:effectLst/>
              </a:rPr>
              <a:t>Compressional </a:t>
            </a:r>
          </a:p>
          <a:p>
            <a:pPr algn="ctr"/>
            <a:r>
              <a:rPr lang="en-US" sz="3600">
                <a:effectLst/>
              </a:rPr>
              <a:t>Longitudinal wave</a:t>
            </a:r>
          </a:p>
        </p:txBody>
      </p:sp>
      <p:sp>
        <p:nvSpPr>
          <p:cNvPr id="14343" name="Text Box 7"/>
          <p:cNvSpPr txBox="1">
            <a:spLocks noChangeArrowheads="1"/>
          </p:cNvSpPr>
          <p:nvPr/>
        </p:nvSpPr>
        <p:spPr bwMode="auto">
          <a:xfrm>
            <a:off x="4114800" y="533400"/>
            <a:ext cx="5029200" cy="5697538"/>
          </a:xfrm>
          <a:prstGeom prst="rect">
            <a:avLst/>
          </a:prstGeom>
          <a:noFill/>
          <a:ln w="9525">
            <a:noFill/>
            <a:miter lim="800000"/>
            <a:headEnd/>
            <a:tailEnd/>
          </a:ln>
          <a:effectLst/>
        </p:spPr>
        <p:txBody>
          <a:bodyPr>
            <a:spAutoFit/>
          </a:bodyPr>
          <a:lstStyle/>
          <a:p>
            <a:pPr>
              <a:spcBef>
                <a:spcPct val="50000"/>
              </a:spcBef>
            </a:pPr>
            <a:r>
              <a:rPr lang="en-US" sz="3200">
                <a:effectLst/>
              </a:rPr>
              <a:t>On a compressional wave the area squeezed together is called the compression. The areas spread out are called the rarefaction.</a:t>
            </a:r>
          </a:p>
          <a:p>
            <a:pPr>
              <a:spcBef>
                <a:spcPct val="50000"/>
              </a:spcBef>
            </a:pPr>
            <a:r>
              <a:rPr lang="en-US" sz="3200">
                <a:effectLst/>
              </a:rPr>
              <a:t>The wavelength is the distance from the center of one compression to the center of the next compression.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p:cTn id="7" dur="500" fill="hold"/>
                                        <p:tgtEl>
                                          <p:spTgt spid="14342"/>
                                        </p:tgtEl>
                                        <p:attrNameLst>
                                          <p:attrName>ppt_w</p:attrName>
                                        </p:attrNameLst>
                                      </p:cBhvr>
                                      <p:tavLst>
                                        <p:tav tm="0">
                                          <p:val>
                                            <p:fltVal val="0"/>
                                          </p:val>
                                        </p:tav>
                                        <p:tav tm="100000">
                                          <p:val>
                                            <p:strVal val="#ppt_w"/>
                                          </p:val>
                                        </p:tav>
                                      </p:tavLst>
                                    </p:anim>
                                    <p:anim calcmode="lin" valueType="num">
                                      <p:cBhvr>
                                        <p:cTn id="8" dur="500" fill="hold"/>
                                        <p:tgtEl>
                                          <p:spTgt spid="143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p:cTn id="13" dur="500" fill="hold"/>
                                        <p:tgtEl>
                                          <p:spTgt spid="14340"/>
                                        </p:tgtEl>
                                        <p:attrNameLst>
                                          <p:attrName>ppt_w</p:attrName>
                                        </p:attrNameLst>
                                      </p:cBhvr>
                                      <p:tavLst>
                                        <p:tav tm="0">
                                          <p:val>
                                            <p:fltVal val="0"/>
                                          </p:val>
                                        </p:tav>
                                        <p:tav tm="100000">
                                          <p:val>
                                            <p:strVal val="#ppt_w"/>
                                          </p:val>
                                        </p:tav>
                                      </p:tavLst>
                                    </p:anim>
                                    <p:anim calcmode="lin" valueType="num">
                                      <p:cBhvr>
                                        <p:cTn id="14" dur="500" fill="hold"/>
                                        <p:tgtEl>
                                          <p:spTgt spid="1434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4341"/>
                                        </p:tgtEl>
                                        <p:attrNameLst>
                                          <p:attrName>style.visibility</p:attrName>
                                        </p:attrNameLst>
                                      </p:cBhvr>
                                      <p:to>
                                        <p:strVal val="visible"/>
                                      </p:to>
                                    </p:set>
                                    <p:anim calcmode="lin" valueType="num">
                                      <p:cBhvr>
                                        <p:cTn id="19" dur="500" fill="hold"/>
                                        <p:tgtEl>
                                          <p:spTgt spid="14341"/>
                                        </p:tgtEl>
                                        <p:attrNameLst>
                                          <p:attrName>ppt_w</p:attrName>
                                        </p:attrNameLst>
                                      </p:cBhvr>
                                      <p:tavLst>
                                        <p:tav tm="0">
                                          <p:val>
                                            <p:fltVal val="0"/>
                                          </p:val>
                                        </p:tav>
                                        <p:tav tm="100000">
                                          <p:val>
                                            <p:strVal val="#ppt_w"/>
                                          </p:val>
                                        </p:tav>
                                      </p:tavLst>
                                    </p:anim>
                                    <p:anim calcmode="lin" valueType="num">
                                      <p:cBhvr>
                                        <p:cTn id="20" dur="500" fill="hold"/>
                                        <p:tgtEl>
                                          <p:spTgt spid="1434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14343">
                                            <p:txEl>
                                              <p:pRg st="0" end="0"/>
                                            </p:txEl>
                                          </p:spTgt>
                                        </p:tgtEl>
                                        <p:attrNameLst>
                                          <p:attrName>style.visibility</p:attrName>
                                        </p:attrNameLst>
                                      </p:cBhvr>
                                      <p:to>
                                        <p:strVal val="visible"/>
                                      </p:to>
                                    </p:set>
                                    <p:anim from="(-#ppt_w/2)" to="(#ppt_x)" calcmode="lin" valueType="num">
                                      <p:cBhvr>
                                        <p:cTn id="25" dur="600" fill="hold">
                                          <p:stCondLst>
                                            <p:cond delay="0"/>
                                          </p:stCondLst>
                                        </p:cTn>
                                        <p:tgtEl>
                                          <p:spTgt spid="14343">
                                            <p:txEl>
                                              <p:pRg st="0" end="0"/>
                                            </p:txEl>
                                          </p:spTgt>
                                        </p:tgtEl>
                                        <p:attrNameLst>
                                          <p:attrName>ppt_x</p:attrName>
                                        </p:attrNameLst>
                                      </p:cBhvr>
                                    </p:anim>
                                    <p:anim from="0" to="-1.0" calcmode="lin" valueType="num">
                                      <p:cBhvr>
                                        <p:cTn id="26" dur="200" decel="50000" autoRev="1" fill="hold">
                                          <p:stCondLst>
                                            <p:cond delay="600"/>
                                          </p:stCondLst>
                                        </p:cTn>
                                        <p:tgtEl>
                                          <p:spTgt spid="14343">
                                            <p:txEl>
                                              <p:pRg st="0" end="0"/>
                                            </p:txEl>
                                          </p:spTgt>
                                        </p:tgtEl>
                                        <p:attrNameLst>
                                          <p:attrName>xshear</p:attrName>
                                        </p:attrNameLst>
                                      </p:cBhvr>
                                    </p:anim>
                                    <p:animScale>
                                      <p:cBhvr>
                                        <p:cTn id="27" dur="200" decel="100000" autoRev="1" fill="hold">
                                          <p:stCondLst>
                                            <p:cond delay="600"/>
                                          </p:stCondLst>
                                        </p:cTn>
                                        <p:tgtEl>
                                          <p:spTgt spid="14343">
                                            <p:txEl>
                                              <p:pRg st="0" end="0"/>
                                            </p:txEl>
                                          </p:spTgt>
                                        </p:tgtEl>
                                      </p:cBhvr>
                                      <p:from x="100000" y="100000"/>
                                      <p:to x="80000" y="100000"/>
                                    </p:animScale>
                                    <p:anim by="(#ppt_h/3+#ppt_w*0.1)" calcmode="lin" valueType="num">
                                      <p:cBhvr additive="sum">
                                        <p:cTn id="28" dur="200" decel="100000" autoRev="1" fill="hold">
                                          <p:stCondLst>
                                            <p:cond delay="600"/>
                                          </p:stCondLst>
                                        </p:cTn>
                                        <p:tgtEl>
                                          <p:spTgt spid="14343">
                                            <p:txEl>
                                              <p:pRg st="0" end="0"/>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14343">
                                            <p:txEl>
                                              <p:pRg st="1" end="1"/>
                                            </p:txEl>
                                          </p:spTgt>
                                        </p:tgtEl>
                                        <p:attrNameLst>
                                          <p:attrName>style.visibility</p:attrName>
                                        </p:attrNameLst>
                                      </p:cBhvr>
                                      <p:to>
                                        <p:strVal val="visible"/>
                                      </p:to>
                                    </p:set>
                                    <p:anim from="(-#ppt_w/2)" to="(#ppt_x)" calcmode="lin" valueType="num">
                                      <p:cBhvr>
                                        <p:cTn id="33" dur="600" fill="hold">
                                          <p:stCondLst>
                                            <p:cond delay="0"/>
                                          </p:stCondLst>
                                        </p:cTn>
                                        <p:tgtEl>
                                          <p:spTgt spid="14343">
                                            <p:txEl>
                                              <p:pRg st="1" end="1"/>
                                            </p:txEl>
                                          </p:spTgt>
                                        </p:tgtEl>
                                        <p:attrNameLst>
                                          <p:attrName>ppt_x</p:attrName>
                                        </p:attrNameLst>
                                      </p:cBhvr>
                                    </p:anim>
                                    <p:anim from="0" to="-1.0" calcmode="lin" valueType="num">
                                      <p:cBhvr>
                                        <p:cTn id="34" dur="200" decel="50000" autoRev="1" fill="hold">
                                          <p:stCondLst>
                                            <p:cond delay="600"/>
                                          </p:stCondLst>
                                        </p:cTn>
                                        <p:tgtEl>
                                          <p:spTgt spid="14343">
                                            <p:txEl>
                                              <p:pRg st="1" end="1"/>
                                            </p:txEl>
                                          </p:spTgt>
                                        </p:tgtEl>
                                        <p:attrNameLst>
                                          <p:attrName>xshear</p:attrName>
                                        </p:attrNameLst>
                                      </p:cBhvr>
                                    </p:anim>
                                    <p:animScale>
                                      <p:cBhvr>
                                        <p:cTn id="35" dur="200" decel="100000" autoRev="1" fill="hold">
                                          <p:stCondLst>
                                            <p:cond delay="600"/>
                                          </p:stCondLst>
                                        </p:cTn>
                                        <p:tgtEl>
                                          <p:spTgt spid="14343">
                                            <p:txEl>
                                              <p:pRg st="1" end="1"/>
                                            </p:txEl>
                                          </p:spTgt>
                                        </p:tgtEl>
                                      </p:cBhvr>
                                      <p:from x="100000" y="100000"/>
                                      <p:to x="80000" y="100000"/>
                                    </p:animScale>
                                    <p:anim by="(#ppt_h/3+#ppt_w*0.1)" calcmode="lin" valueType="num">
                                      <p:cBhvr additive="sum">
                                        <p:cTn id="36" dur="200" decel="100000" autoRev="1" fill="hold">
                                          <p:stCondLst>
                                            <p:cond delay="600"/>
                                          </p:stCondLst>
                                        </p:cTn>
                                        <p:tgtEl>
                                          <p:spTgt spid="1434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0" y="0"/>
            <a:ext cx="9144000" cy="6865938"/>
          </a:xfrm>
          <a:prstGeom prst="rect">
            <a:avLst/>
          </a:prstGeom>
          <a:noFill/>
          <a:ln w="9525">
            <a:noFill/>
            <a:miter lim="800000"/>
            <a:headEnd/>
            <a:tailEnd/>
          </a:ln>
          <a:effectLst/>
        </p:spPr>
        <p:txBody>
          <a:bodyPr>
            <a:spAutoFit/>
          </a:bodyPr>
          <a:lstStyle/>
          <a:p>
            <a:pPr>
              <a:spcBef>
                <a:spcPct val="50000"/>
              </a:spcBef>
            </a:pPr>
            <a:r>
              <a:rPr lang="en-US" sz="3200" b="1">
                <a:solidFill>
                  <a:srgbClr val="FFFF66"/>
                </a:solidFill>
                <a:effectLst/>
              </a:rPr>
              <a:t>What is wavelength?</a:t>
            </a:r>
          </a:p>
          <a:p>
            <a:pPr>
              <a:spcBef>
                <a:spcPct val="50000"/>
              </a:spcBef>
            </a:pPr>
            <a:r>
              <a:rPr lang="en-US" sz="2800">
                <a:solidFill>
                  <a:srgbClr val="FFFF66"/>
                </a:solidFill>
                <a:effectLst/>
              </a:rPr>
              <a:t>Wavelength is a measure of distance, so the units for wavelength are always distance units, such as meter, centimeters, millimeters, etc.</a:t>
            </a:r>
          </a:p>
          <a:p>
            <a:pPr>
              <a:spcBef>
                <a:spcPct val="50000"/>
              </a:spcBef>
            </a:pPr>
            <a:r>
              <a:rPr lang="en-US" sz="3200" b="1">
                <a:solidFill>
                  <a:srgbClr val="FFFF66"/>
                </a:solidFill>
                <a:effectLst/>
              </a:rPr>
              <a:t>What is wave frequency?</a:t>
            </a:r>
          </a:p>
          <a:p>
            <a:pPr>
              <a:spcBef>
                <a:spcPct val="50000"/>
              </a:spcBef>
            </a:pPr>
            <a:r>
              <a:rPr lang="en-US" sz="2800">
                <a:solidFill>
                  <a:srgbClr val="FFFF66"/>
                </a:solidFill>
                <a:effectLst/>
              </a:rPr>
              <a:t>Frequency is the number of waves that pass through a point in one second. The unit for frequency is waves per second or Hertz (Hz). One Hz = One wave per second.</a:t>
            </a:r>
          </a:p>
          <a:p>
            <a:pPr>
              <a:spcBef>
                <a:spcPct val="50000"/>
              </a:spcBef>
            </a:pPr>
            <a:r>
              <a:rPr lang="en-US" sz="2800">
                <a:solidFill>
                  <a:srgbClr val="FFFF66"/>
                </a:solidFill>
                <a:effectLst/>
              </a:rPr>
              <a:t>Wavelength and frequency are inversely related. </a:t>
            </a:r>
          </a:p>
          <a:p>
            <a:pPr>
              <a:spcBef>
                <a:spcPct val="50000"/>
              </a:spcBef>
            </a:pPr>
            <a:r>
              <a:rPr lang="en-US" sz="2800">
                <a:solidFill>
                  <a:srgbClr val="FFFF66"/>
                </a:solidFill>
                <a:effectLst/>
              </a:rPr>
              <a:t>The smaller the wavelength, the more times it will pass through a point in one second. The larger the wavelength, the fewer times it will pass through a point in one second.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fade">
                                      <p:cBhvr>
                                        <p:cTn id="7" dur="100"/>
                                        <p:tgtEl>
                                          <p:spTgt spid="15364">
                                            <p:txEl>
                                              <p:pRg st="0" end="0"/>
                                            </p:txEl>
                                          </p:spTgt>
                                        </p:tgtEl>
                                      </p:cBhvr>
                                    </p:animEffect>
                                    <p:anim calcmode="lin" valueType="num">
                                      <p:cBhvr>
                                        <p:cTn id="8" dur="4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5364">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536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536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15364">
                                            <p:txEl>
                                              <p:pRg st="1" end="1"/>
                                            </p:txEl>
                                          </p:spTgt>
                                        </p:tgtEl>
                                        <p:attrNameLst>
                                          <p:attrName>style.visibility</p:attrName>
                                        </p:attrNameLst>
                                      </p:cBhvr>
                                      <p:to>
                                        <p:strVal val="visible"/>
                                      </p:to>
                                    </p:set>
                                    <p:animEffect transition="in" filter="fade">
                                      <p:cBhvr>
                                        <p:cTn id="16" dur="100"/>
                                        <p:tgtEl>
                                          <p:spTgt spid="15364">
                                            <p:txEl>
                                              <p:pRg st="1" end="1"/>
                                            </p:txEl>
                                          </p:spTgt>
                                        </p:tgtEl>
                                      </p:cBhvr>
                                    </p:animEffect>
                                    <p:anim calcmode="lin" valueType="num">
                                      <p:cBhvr>
                                        <p:cTn id="17" dur="4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15364">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536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536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15364">
                                            <p:txEl>
                                              <p:pRg st="2" end="2"/>
                                            </p:txEl>
                                          </p:spTgt>
                                        </p:tgtEl>
                                        <p:attrNameLst>
                                          <p:attrName>style.visibility</p:attrName>
                                        </p:attrNameLst>
                                      </p:cBhvr>
                                      <p:to>
                                        <p:strVal val="visible"/>
                                      </p:to>
                                    </p:set>
                                    <p:animEffect transition="in" filter="fade">
                                      <p:cBhvr>
                                        <p:cTn id="25" dur="100"/>
                                        <p:tgtEl>
                                          <p:spTgt spid="15364">
                                            <p:txEl>
                                              <p:pRg st="2" end="2"/>
                                            </p:txEl>
                                          </p:spTgt>
                                        </p:tgtEl>
                                      </p:cBhvr>
                                    </p:animEffect>
                                    <p:anim calcmode="lin" valueType="num">
                                      <p:cBhvr>
                                        <p:cTn id="26" dur="4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15364">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1536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1536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15364">
                                            <p:txEl>
                                              <p:pRg st="3" end="3"/>
                                            </p:txEl>
                                          </p:spTgt>
                                        </p:tgtEl>
                                        <p:attrNameLst>
                                          <p:attrName>style.visibility</p:attrName>
                                        </p:attrNameLst>
                                      </p:cBhvr>
                                      <p:to>
                                        <p:strVal val="visible"/>
                                      </p:to>
                                    </p:set>
                                    <p:animEffect transition="in" filter="fade">
                                      <p:cBhvr>
                                        <p:cTn id="34" dur="100"/>
                                        <p:tgtEl>
                                          <p:spTgt spid="15364">
                                            <p:txEl>
                                              <p:pRg st="3" end="3"/>
                                            </p:txEl>
                                          </p:spTgt>
                                        </p:tgtEl>
                                      </p:cBhvr>
                                    </p:animEffect>
                                    <p:anim calcmode="lin" valueType="num">
                                      <p:cBhvr>
                                        <p:cTn id="35" dur="400" fill="hold"/>
                                        <p:tgtEl>
                                          <p:spTgt spid="15364">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15364">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5364">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5364">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15364">
                                            <p:txEl>
                                              <p:pRg st="4" end="4"/>
                                            </p:txEl>
                                          </p:spTgt>
                                        </p:tgtEl>
                                        <p:attrNameLst>
                                          <p:attrName>style.visibility</p:attrName>
                                        </p:attrNameLst>
                                      </p:cBhvr>
                                      <p:to>
                                        <p:strVal val="visible"/>
                                      </p:to>
                                    </p:set>
                                    <p:animEffect transition="in" filter="fade">
                                      <p:cBhvr>
                                        <p:cTn id="43" dur="100"/>
                                        <p:tgtEl>
                                          <p:spTgt spid="15364">
                                            <p:txEl>
                                              <p:pRg st="4" end="4"/>
                                            </p:txEl>
                                          </p:spTgt>
                                        </p:tgtEl>
                                      </p:cBhvr>
                                    </p:animEffect>
                                    <p:anim calcmode="lin" valueType="num">
                                      <p:cBhvr>
                                        <p:cTn id="44" dur="400" fill="hold"/>
                                        <p:tgtEl>
                                          <p:spTgt spid="15364">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15364">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15364">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15364">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15364">
                                            <p:txEl>
                                              <p:pRg st="5" end="5"/>
                                            </p:txEl>
                                          </p:spTgt>
                                        </p:tgtEl>
                                        <p:attrNameLst>
                                          <p:attrName>style.visibility</p:attrName>
                                        </p:attrNameLst>
                                      </p:cBhvr>
                                      <p:to>
                                        <p:strVal val="visible"/>
                                      </p:to>
                                    </p:set>
                                    <p:animEffect transition="in" filter="fade">
                                      <p:cBhvr>
                                        <p:cTn id="52" dur="100"/>
                                        <p:tgtEl>
                                          <p:spTgt spid="15364">
                                            <p:txEl>
                                              <p:pRg st="5" end="5"/>
                                            </p:txEl>
                                          </p:spTgt>
                                        </p:tgtEl>
                                      </p:cBhvr>
                                    </p:animEffect>
                                    <p:anim calcmode="lin" valueType="num">
                                      <p:cBhvr>
                                        <p:cTn id="53" dur="400" fill="hold"/>
                                        <p:tgtEl>
                                          <p:spTgt spid="15364">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15364">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15364">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15364">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59396" name="Object 4"/>
          <p:cNvGraphicFramePr>
            <a:graphicFrameLocks noChangeAspect="1"/>
          </p:cNvGraphicFramePr>
          <p:nvPr/>
        </p:nvGraphicFramePr>
        <p:xfrm>
          <a:off x="533400" y="4876800"/>
          <a:ext cx="7010400" cy="1511300"/>
        </p:xfrm>
        <a:graphic>
          <a:graphicData uri="http://schemas.openxmlformats.org/presentationml/2006/ole">
            <p:oleObj spid="_x0000_s59396" name="Equation" r:id="rId4" imgW="1942920" imgH="419040" progId="Equation.3">
              <p:embed/>
            </p:oleObj>
          </a:graphicData>
        </a:graphic>
      </p:graphicFrame>
      <p:sp>
        <p:nvSpPr>
          <p:cNvPr id="59397" name="Rectangle 5"/>
          <p:cNvSpPr>
            <a:spLocks noChangeArrowheads="1"/>
          </p:cNvSpPr>
          <p:nvPr/>
        </p:nvSpPr>
        <p:spPr bwMode="auto">
          <a:xfrm>
            <a:off x="0" y="0"/>
            <a:ext cx="9144000" cy="4760913"/>
          </a:xfrm>
          <a:prstGeom prst="rect">
            <a:avLst/>
          </a:prstGeom>
          <a:noFill/>
          <a:ln w="9525">
            <a:noFill/>
            <a:miter lim="800000"/>
            <a:headEnd/>
            <a:tailEnd/>
          </a:ln>
          <a:effectLst/>
        </p:spPr>
        <p:txBody>
          <a:bodyPr>
            <a:spAutoFit/>
          </a:bodyPr>
          <a:lstStyle/>
          <a:p>
            <a:pPr>
              <a:spcBef>
                <a:spcPct val="50000"/>
              </a:spcBef>
            </a:pPr>
            <a:r>
              <a:rPr lang="en-US" sz="3600">
                <a:effectLst/>
              </a:rPr>
              <a:t>Frequency is the number of waves (vibrations) that pass through a point in one second.</a:t>
            </a:r>
          </a:p>
          <a:p>
            <a:pPr>
              <a:spcBef>
                <a:spcPct val="50000"/>
              </a:spcBef>
            </a:pPr>
            <a:r>
              <a:rPr lang="en-US" sz="3600">
                <a:effectLst/>
              </a:rPr>
              <a:t>Period is the time it takes for one full wavelength to pass a certain point.</a:t>
            </a:r>
          </a:p>
          <a:p>
            <a:pPr>
              <a:spcBef>
                <a:spcPct val="50000"/>
              </a:spcBef>
            </a:pPr>
            <a:r>
              <a:rPr lang="en-US" sz="3600">
                <a:effectLst/>
              </a:rPr>
              <a:t>Frequency is waves per second.</a:t>
            </a:r>
          </a:p>
          <a:p>
            <a:pPr>
              <a:spcBef>
                <a:spcPct val="50000"/>
              </a:spcBef>
            </a:pPr>
            <a:r>
              <a:rPr lang="en-US" sz="3600">
                <a:effectLst/>
              </a:rPr>
              <a:t>Period is seconds per wave.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animEffect transition="in" filter="fade">
                                      <p:cBhvr>
                                        <p:cTn id="7" dur="2000"/>
                                        <p:tgtEl>
                                          <p:spTgt spid="59397">
                                            <p:txEl>
                                              <p:pRg st="0" end="0"/>
                                            </p:txEl>
                                          </p:spTgt>
                                        </p:tgtEl>
                                      </p:cBhvr>
                                    </p:animEffect>
                                    <p:anim calcmode="lin" valueType="num">
                                      <p:cBhvr>
                                        <p:cTn id="8" dur="2000" fill="hold"/>
                                        <p:tgtEl>
                                          <p:spTgt spid="59397">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59397">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59397">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9397">
                                            <p:txEl>
                                              <p:pRg st="1" end="1"/>
                                            </p:txEl>
                                          </p:spTgt>
                                        </p:tgtEl>
                                        <p:attrNameLst>
                                          <p:attrName>style.visibility</p:attrName>
                                        </p:attrNameLst>
                                      </p:cBhvr>
                                      <p:to>
                                        <p:strVal val="visible"/>
                                      </p:to>
                                    </p:set>
                                    <p:animEffect transition="in" filter="fade">
                                      <p:cBhvr>
                                        <p:cTn id="15" dur="2000"/>
                                        <p:tgtEl>
                                          <p:spTgt spid="59397">
                                            <p:txEl>
                                              <p:pRg st="1" end="1"/>
                                            </p:txEl>
                                          </p:spTgt>
                                        </p:tgtEl>
                                      </p:cBhvr>
                                    </p:animEffect>
                                    <p:anim calcmode="lin" valueType="num">
                                      <p:cBhvr>
                                        <p:cTn id="16" dur="2000" fill="hold"/>
                                        <p:tgtEl>
                                          <p:spTgt spid="59397">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59397">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59397">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59397">
                                            <p:txEl>
                                              <p:pRg st="2" end="2"/>
                                            </p:txEl>
                                          </p:spTgt>
                                        </p:tgtEl>
                                        <p:attrNameLst>
                                          <p:attrName>style.visibility</p:attrName>
                                        </p:attrNameLst>
                                      </p:cBhvr>
                                      <p:to>
                                        <p:strVal val="visible"/>
                                      </p:to>
                                    </p:set>
                                    <p:animEffect transition="in" filter="fade">
                                      <p:cBhvr>
                                        <p:cTn id="23" dur="2000"/>
                                        <p:tgtEl>
                                          <p:spTgt spid="59397">
                                            <p:txEl>
                                              <p:pRg st="2" end="2"/>
                                            </p:txEl>
                                          </p:spTgt>
                                        </p:tgtEl>
                                      </p:cBhvr>
                                    </p:animEffect>
                                    <p:anim calcmode="lin" valueType="num">
                                      <p:cBhvr>
                                        <p:cTn id="24" dur="2000" fill="hold"/>
                                        <p:tgtEl>
                                          <p:spTgt spid="59397">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59397">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59397">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59397">
                                            <p:txEl>
                                              <p:pRg st="3" end="3"/>
                                            </p:txEl>
                                          </p:spTgt>
                                        </p:tgtEl>
                                        <p:attrNameLst>
                                          <p:attrName>style.visibility</p:attrName>
                                        </p:attrNameLst>
                                      </p:cBhvr>
                                      <p:to>
                                        <p:strVal val="visible"/>
                                      </p:to>
                                    </p:set>
                                    <p:animEffect transition="in" filter="fade">
                                      <p:cBhvr>
                                        <p:cTn id="31" dur="2000"/>
                                        <p:tgtEl>
                                          <p:spTgt spid="59397">
                                            <p:txEl>
                                              <p:pRg st="3" end="3"/>
                                            </p:txEl>
                                          </p:spTgt>
                                        </p:tgtEl>
                                      </p:cBhvr>
                                    </p:animEffect>
                                    <p:anim calcmode="lin" valueType="num">
                                      <p:cBhvr>
                                        <p:cTn id="32" dur="2000" fill="hold"/>
                                        <p:tgtEl>
                                          <p:spTgt spid="59397">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59397">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59397">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59396"/>
                                        </p:tgtEl>
                                        <p:attrNameLst>
                                          <p:attrName>style.visibility</p:attrName>
                                        </p:attrNameLst>
                                      </p:cBhvr>
                                      <p:to>
                                        <p:strVal val="visible"/>
                                      </p:to>
                                    </p:set>
                                    <p:anim from="(-#ppt_w/2)" to="(#ppt_x)" calcmode="lin" valueType="num">
                                      <p:cBhvr>
                                        <p:cTn id="39" dur="600" fill="hold">
                                          <p:stCondLst>
                                            <p:cond delay="0"/>
                                          </p:stCondLst>
                                        </p:cTn>
                                        <p:tgtEl>
                                          <p:spTgt spid="59396"/>
                                        </p:tgtEl>
                                        <p:attrNameLst>
                                          <p:attrName>ppt_x</p:attrName>
                                        </p:attrNameLst>
                                      </p:cBhvr>
                                    </p:anim>
                                    <p:anim from="0" to="-1.0" calcmode="lin" valueType="num">
                                      <p:cBhvr>
                                        <p:cTn id="40" dur="200" decel="50000" autoRev="1" fill="hold">
                                          <p:stCondLst>
                                            <p:cond delay="600"/>
                                          </p:stCondLst>
                                        </p:cTn>
                                        <p:tgtEl>
                                          <p:spTgt spid="59396"/>
                                        </p:tgtEl>
                                        <p:attrNameLst>
                                          <p:attrName>xshear</p:attrName>
                                        </p:attrNameLst>
                                      </p:cBhvr>
                                    </p:anim>
                                    <p:animScale>
                                      <p:cBhvr>
                                        <p:cTn id="41" dur="200" decel="100000" autoRev="1" fill="hold">
                                          <p:stCondLst>
                                            <p:cond delay="600"/>
                                          </p:stCondLst>
                                        </p:cTn>
                                        <p:tgtEl>
                                          <p:spTgt spid="59396"/>
                                        </p:tgtEl>
                                      </p:cBhvr>
                                      <p:from x="100000" y="100000"/>
                                      <p:to x="80000" y="100000"/>
                                    </p:animScale>
                                    <p:anim by="(#ppt_h/3+#ppt_w*0.1)" calcmode="lin" valueType="num">
                                      <p:cBhvr additive="sum">
                                        <p:cTn id="42" dur="200" decel="100000" autoRev="1" fill="hold">
                                          <p:stCondLst>
                                            <p:cond delay="600"/>
                                          </p:stCondLst>
                                        </p:cTn>
                                        <p:tgtEl>
                                          <p:spTgt spid="5939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0" y="0"/>
            <a:ext cx="9144000" cy="5219700"/>
          </a:xfrm>
          <a:prstGeom prst="rect">
            <a:avLst/>
          </a:prstGeom>
          <a:noFill/>
          <a:ln w="9525">
            <a:noFill/>
            <a:miter lim="800000"/>
            <a:headEnd/>
            <a:tailEnd/>
          </a:ln>
          <a:effectLst/>
        </p:spPr>
        <p:txBody>
          <a:bodyPr>
            <a:spAutoFit/>
          </a:bodyPr>
          <a:lstStyle/>
          <a:p>
            <a:pPr>
              <a:spcBef>
                <a:spcPct val="50000"/>
              </a:spcBef>
            </a:pPr>
            <a:r>
              <a:rPr lang="en-US" sz="2800">
                <a:effectLst/>
              </a:rPr>
              <a:t>A wave moving through a medium travels at a certain speed. This is Wave Speed.</a:t>
            </a:r>
          </a:p>
          <a:p>
            <a:pPr>
              <a:spcBef>
                <a:spcPct val="50000"/>
              </a:spcBef>
            </a:pPr>
            <a:r>
              <a:rPr lang="en-US" sz="2800">
                <a:effectLst/>
              </a:rPr>
              <a:t>Wave speed is usually measured in meters/second, but may be measured using other distance units (such as centimeters per second).</a:t>
            </a:r>
          </a:p>
          <a:p>
            <a:pPr>
              <a:spcBef>
                <a:spcPct val="50000"/>
              </a:spcBef>
            </a:pPr>
            <a:r>
              <a:rPr lang="en-US" sz="2800">
                <a:effectLst/>
              </a:rPr>
              <a:t>How is Wave Speed calculated?</a:t>
            </a:r>
          </a:p>
          <a:p>
            <a:pPr>
              <a:spcBef>
                <a:spcPct val="50000"/>
              </a:spcBef>
            </a:pPr>
            <a:r>
              <a:rPr lang="en-US" sz="2800">
                <a:effectLst/>
              </a:rPr>
              <a:t>Wave speed is calculated as the product of a waves frequency and wavelength.</a:t>
            </a:r>
          </a:p>
          <a:p>
            <a:pPr>
              <a:spcBef>
                <a:spcPct val="50000"/>
              </a:spcBef>
            </a:pPr>
            <a:r>
              <a:rPr lang="en-US" sz="2800">
                <a:effectLst/>
              </a:rPr>
              <a:t>Wavelength is represented by the Greek letter lambda (</a:t>
            </a:r>
            <a:r>
              <a:rPr lang="el-GR" sz="2800">
                <a:effectLst/>
                <a:cs typeface="Arial" charset="0"/>
              </a:rPr>
              <a:t>λ</a:t>
            </a:r>
            <a:r>
              <a:rPr lang="en-US" sz="2800">
                <a:effectLst/>
                <a:cs typeface="Arial" charset="0"/>
              </a:rPr>
              <a:t>) and frequency is represented by (</a:t>
            </a:r>
            <a:r>
              <a:rPr lang="en-US" sz="2800" i="1">
                <a:effectLst/>
                <a:cs typeface="Arial" charset="0"/>
              </a:rPr>
              <a:t>f</a:t>
            </a:r>
            <a:r>
              <a:rPr lang="en-US" sz="2800">
                <a:effectLst/>
                <a:cs typeface="Arial" charset="0"/>
              </a:rPr>
              <a:t>)</a:t>
            </a:r>
            <a:endParaRPr lang="el-GR" sz="2800">
              <a:effectLst/>
              <a:cs typeface="Arial" charset="0"/>
            </a:endParaRPr>
          </a:p>
        </p:txBody>
      </p:sp>
      <p:pic>
        <p:nvPicPr>
          <p:cNvPr id="16391" name="Picture 7"/>
          <p:cNvPicPr>
            <a:picLocks noChangeAspect="1" noChangeArrowheads="1"/>
          </p:cNvPicPr>
          <p:nvPr/>
        </p:nvPicPr>
        <p:blipFill>
          <a:blip r:embed="rId4" cstate="print"/>
          <a:srcRect/>
          <a:stretch>
            <a:fillRect/>
          </a:stretch>
        </p:blipFill>
        <p:spPr bwMode="auto">
          <a:xfrm>
            <a:off x="1219200" y="5435600"/>
            <a:ext cx="7086600" cy="127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p:cTn id="7" dur="500" fill="hold"/>
                                        <p:tgtEl>
                                          <p:spTgt spid="1638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8">
                                            <p:txEl>
                                              <p:pRg st="1" end="1"/>
                                            </p:txEl>
                                          </p:spTgt>
                                        </p:tgtEl>
                                        <p:attrNameLst>
                                          <p:attrName>style.visibility</p:attrName>
                                        </p:attrNameLst>
                                      </p:cBhvr>
                                      <p:to>
                                        <p:strVal val="visible"/>
                                      </p:to>
                                    </p:set>
                                    <p:anim calcmode="lin" valueType="num">
                                      <p:cBhvr>
                                        <p:cTn id="13" dur="500" fill="hold"/>
                                        <p:tgtEl>
                                          <p:spTgt spid="1638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638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88">
                                            <p:txEl>
                                              <p:pRg st="2" end="2"/>
                                            </p:txEl>
                                          </p:spTgt>
                                        </p:tgtEl>
                                        <p:attrNameLst>
                                          <p:attrName>style.visibility</p:attrName>
                                        </p:attrNameLst>
                                      </p:cBhvr>
                                      <p:to>
                                        <p:strVal val="visible"/>
                                      </p:to>
                                    </p:set>
                                    <p:anim calcmode="lin" valueType="num">
                                      <p:cBhvr>
                                        <p:cTn id="19" dur="500" fill="hold"/>
                                        <p:tgtEl>
                                          <p:spTgt spid="1638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638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388">
                                            <p:txEl>
                                              <p:pRg st="3" end="3"/>
                                            </p:txEl>
                                          </p:spTgt>
                                        </p:tgtEl>
                                        <p:attrNameLst>
                                          <p:attrName>style.visibility</p:attrName>
                                        </p:attrNameLst>
                                      </p:cBhvr>
                                      <p:to>
                                        <p:strVal val="visible"/>
                                      </p:to>
                                    </p:set>
                                    <p:anim calcmode="lin" valueType="num">
                                      <p:cBhvr>
                                        <p:cTn id="25" dur="500" fill="hold"/>
                                        <p:tgtEl>
                                          <p:spTgt spid="1638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638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388">
                                            <p:txEl>
                                              <p:pRg st="4" end="4"/>
                                            </p:txEl>
                                          </p:spTgt>
                                        </p:tgtEl>
                                        <p:attrNameLst>
                                          <p:attrName>style.visibility</p:attrName>
                                        </p:attrNameLst>
                                      </p:cBhvr>
                                      <p:to>
                                        <p:strVal val="visible"/>
                                      </p:to>
                                    </p:set>
                                    <p:anim calcmode="lin" valueType="num">
                                      <p:cBhvr>
                                        <p:cTn id="31" dur="500" fill="hold"/>
                                        <p:tgtEl>
                                          <p:spTgt spid="16388">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6388">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6391"/>
                                        </p:tgtEl>
                                        <p:attrNameLst>
                                          <p:attrName>style.visibility</p:attrName>
                                        </p:attrNameLst>
                                      </p:cBhvr>
                                      <p:to>
                                        <p:strVal val="visible"/>
                                      </p:to>
                                    </p:set>
                                    <p:anim calcmode="lin" valueType="num">
                                      <p:cBhvr>
                                        <p:cTn id="37" dur="500" fill="hold"/>
                                        <p:tgtEl>
                                          <p:spTgt spid="16391"/>
                                        </p:tgtEl>
                                        <p:attrNameLst>
                                          <p:attrName>ppt_w</p:attrName>
                                        </p:attrNameLst>
                                      </p:cBhvr>
                                      <p:tavLst>
                                        <p:tav tm="0">
                                          <p:val>
                                            <p:fltVal val="0"/>
                                          </p:val>
                                        </p:tav>
                                        <p:tav tm="100000">
                                          <p:val>
                                            <p:strVal val="#ppt_w"/>
                                          </p:val>
                                        </p:tav>
                                      </p:tavLst>
                                    </p:anim>
                                    <p:anim calcmode="lin" valueType="num">
                                      <p:cBhvr>
                                        <p:cTn id="38" dur="500" fill="hold"/>
                                        <p:tgtEl>
                                          <p:spTgt spid="163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cstate="print"/>
          <a:srcRect/>
          <a:stretch>
            <a:fillRect/>
          </a:stretch>
        </p:blipFill>
        <p:spPr bwMode="auto">
          <a:xfrm>
            <a:off x="0" y="0"/>
            <a:ext cx="9144000" cy="609600"/>
          </a:xfrm>
          <a:prstGeom prst="rect">
            <a:avLst/>
          </a:prstGeom>
          <a:noFill/>
        </p:spPr>
      </p:pic>
      <p:pic>
        <p:nvPicPr>
          <p:cNvPr id="17413" name="Picture 5"/>
          <p:cNvPicPr>
            <a:picLocks noChangeAspect="1" noChangeArrowheads="1"/>
          </p:cNvPicPr>
          <p:nvPr/>
        </p:nvPicPr>
        <p:blipFill>
          <a:blip r:embed="rId4" cstate="print"/>
          <a:srcRect/>
          <a:stretch>
            <a:fillRect/>
          </a:stretch>
        </p:blipFill>
        <p:spPr bwMode="auto">
          <a:xfrm>
            <a:off x="152400" y="1676400"/>
            <a:ext cx="8991600" cy="3311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41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41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41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7413"/>
                                        </p:tgtEl>
                                        <p:attrNameLst>
                                          <p:attrName>style.visibility</p:attrName>
                                        </p:attrNameLst>
                                      </p:cBhvr>
                                      <p:to>
                                        <p:strVal val="visible"/>
                                      </p:to>
                                    </p:set>
                                    <p:anim calcmode="lin" valueType="num">
                                      <p:cBhvr>
                                        <p:cTn id="15" dur="500" fill="hold"/>
                                        <p:tgtEl>
                                          <p:spTgt spid="17413"/>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7413"/>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7413"/>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0" y="0"/>
            <a:ext cx="9144000" cy="4541838"/>
          </a:xfrm>
          <a:prstGeom prst="rect">
            <a:avLst/>
          </a:prstGeom>
          <a:noFill/>
          <a:ln w="9525">
            <a:noFill/>
            <a:miter lim="800000"/>
            <a:headEnd/>
            <a:tailEnd/>
          </a:ln>
          <a:effectLst/>
        </p:spPr>
        <p:txBody>
          <a:bodyPr>
            <a:spAutoFit/>
          </a:bodyPr>
          <a:lstStyle/>
          <a:p>
            <a:pPr>
              <a:spcBef>
                <a:spcPct val="50000"/>
              </a:spcBef>
            </a:pPr>
            <a:r>
              <a:rPr lang="en-US" sz="3600" b="1">
                <a:effectLst/>
              </a:rPr>
              <a:t>What is the amplitude of a wave?</a:t>
            </a:r>
          </a:p>
          <a:p>
            <a:pPr>
              <a:spcBef>
                <a:spcPct val="50000"/>
              </a:spcBef>
            </a:pPr>
            <a:r>
              <a:rPr lang="en-US" sz="3200">
                <a:effectLst/>
              </a:rPr>
              <a:t>The </a:t>
            </a:r>
            <a:r>
              <a:rPr lang="en-US" sz="3200" b="1" i="1">
                <a:effectLst/>
              </a:rPr>
              <a:t>amplitude</a:t>
            </a:r>
            <a:r>
              <a:rPr lang="en-US" sz="3200">
                <a:effectLst/>
              </a:rPr>
              <a:t> of a wave is directly related to the energy of a wave.</a:t>
            </a:r>
          </a:p>
          <a:p>
            <a:pPr>
              <a:spcBef>
                <a:spcPct val="50000"/>
              </a:spcBef>
            </a:pPr>
            <a:r>
              <a:rPr lang="en-US" sz="3200">
                <a:effectLst/>
              </a:rPr>
              <a:t>The </a:t>
            </a:r>
            <a:r>
              <a:rPr lang="en-US" sz="3200" b="1" i="1">
                <a:effectLst/>
              </a:rPr>
              <a:t>amplitude</a:t>
            </a:r>
            <a:r>
              <a:rPr lang="en-US" sz="3200">
                <a:effectLst/>
              </a:rPr>
              <a:t> of a compressional wave is determined by the closeness of the compressional waves. The closer the compressional waves and the farther the rarefaction lines.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Effect transition="in" filter="dissolve">
                                      <p:cBhvr>
                                        <p:cTn id="7" dur="500"/>
                                        <p:tgtEl>
                                          <p:spTgt spid="317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8">
                                            <p:txEl>
                                              <p:pRg st="1" end="1"/>
                                            </p:txEl>
                                          </p:spTgt>
                                        </p:tgtEl>
                                        <p:attrNameLst>
                                          <p:attrName>style.visibility</p:attrName>
                                        </p:attrNameLst>
                                      </p:cBhvr>
                                      <p:to>
                                        <p:strVal val="visible"/>
                                      </p:to>
                                    </p:set>
                                    <p:animEffect transition="in" filter="dissolve">
                                      <p:cBhvr>
                                        <p:cTn id="12" dur="500"/>
                                        <p:tgtEl>
                                          <p:spTgt spid="317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48">
                                            <p:txEl>
                                              <p:pRg st="2" end="2"/>
                                            </p:txEl>
                                          </p:spTgt>
                                        </p:tgtEl>
                                        <p:attrNameLst>
                                          <p:attrName>style.visibility</p:attrName>
                                        </p:attrNameLst>
                                      </p:cBhvr>
                                      <p:to>
                                        <p:strVal val="visible"/>
                                      </p:to>
                                    </p:set>
                                    <p:animEffect transition="in" filter="dissolve">
                                      <p:cBhvr>
                                        <p:cTn id="17" dur="500"/>
                                        <p:tgtEl>
                                          <p:spTgt spid="317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3" cstate="print"/>
          <a:srcRect/>
          <a:stretch>
            <a:fillRect/>
          </a:stretch>
        </p:blipFill>
        <p:spPr bwMode="auto">
          <a:xfrm>
            <a:off x="0" y="0"/>
            <a:ext cx="9144000" cy="68691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ppt_w</p:attrName>
                                        </p:attrNameLst>
                                      </p:cBhvr>
                                      <p:tavLst>
                                        <p:tav tm="0">
                                          <p:val>
                                            <p:fltVal val="0"/>
                                          </p:val>
                                        </p:tav>
                                        <p:tav tm="100000">
                                          <p:val>
                                            <p:strVal val="#ppt_w"/>
                                          </p:val>
                                        </p:tav>
                                      </p:tavLst>
                                    </p:anim>
                                    <p:anim calcmode="lin" valueType="num">
                                      <p:cBhvr>
                                        <p:cTn id="8" dur="500" fill="hold"/>
                                        <p:tgtEl>
                                          <p:spTgt spid="327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0" y="0"/>
            <a:ext cx="9144000" cy="946150"/>
          </a:xfrm>
          <a:prstGeom prst="rect">
            <a:avLst/>
          </a:prstGeom>
          <a:noFill/>
          <a:ln w="9525">
            <a:noFill/>
            <a:miter lim="800000"/>
            <a:headEnd/>
            <a:tailEnd/>
          </a:ln>
          <a:effectLst/>
        </p:spPr>
        <p:txBody>
          <a:bodyPr>
            <a:spAutoFit/>
          </a:bodyPr>
          <a:lstStyle/>
          <a:p>
            <a:pPr>
              <a:spcBef>
                <a:spcPct val="50000"/>
              </a:spcBef>
            </a:pPr>
            <a:r>
              <a:rPr lang="en-US" sz="2800">
                <a:effectLst/>
              </a:rPr>
              <a:t>The </a:t>
            </a:r>
            <a:r>
              <a:rPr lang="en-US" sz="2800" b="1" i="1">
                <a:effectLst/>
              </a:rPr>
              <a:t>amplitude</a:t>
            </a:r>
            <a:r>
              <a:rPr lang="en-US" sz="2800">
                <a:effectLst/>
              </a:rPr>
              <a:t> of a transverse wave is determined by the height of the crest or depth of the trough</a:t>
            </a:r>
          </a:p>
        </p:txBody>
      </p:sp>
      <p:pic>
        <p:nvPicPr>
          <p:cNvPr id="33797" name="Picture 5"/>
          <p:cNvPicPr>
            <a:picLocks noChangeAspect="1" noChangeArrowheads="1"/>
          </p:cNvPicPr>
          <p:nvPr/>
        </p:nvPicPr>
        <p:blipFill>
          <a:blip r:embed="rId3" cstate="print"/>
          <a:srcRect/>
          <a:stretch>
            <a:fillRect/>
          </a:stretch>
        </p:blipFill>
        <p:spPr bwMode="auto">
          <a:xfrm>
            <a:off x="0" y="1295400"/>
            <a:ext cx="9144000" cy="5132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dissolve">
                                      <p:cBhvr>
                                        <p:cTn id="7" dur="5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 calcmode="lin" valueType="num">
                                      <p:cBhvr>
                                        <p:cTn id="12" dur="500" fill="hold"/>
                                        <p:tgtEl>
                                          <p:spTgt spid="33797"/>
                                        </p:tgtEl>
                                        <p:attrNameLst>
                                          <p:attrName>ppt_w</p:attrName>
                                        </p:attrNameLst>
                                      </p:cBhvr>
                                      <p:tavLst>
                                        <p:tav tm="0">
                                          <p:val>
                                            <p:fltVal val="0"/>
                                          </p:val>
                                        </p:tav>
                                        <p:tav tm="100000">
                                          <p:val>
                                            <p:strVal val="#ppt_w"/>
                                          </p:val>
                                        </p:tav>
                                      </p:tavLst>
                                    </p:anim>
                                    <p:anim calcmode="lin" valueType="num">
                                      <p:cBhvr>
                                        <p:cTn id="13" dur="500" fill="hold"/>
                                        <p:tgtEl>
                                          <p:spTgt spid="337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p:cNvPicPr>
            <a:picLocks noChangeAspect="1" noChangeArrowheads="1"/>
          </p:cNvPicPr>
          <p:nvPr/>
        </p:nvPicPr>
        <p:blipFill>
          <a:blip r:embed="rId3" cstate="print"/>
          <a:srcRect/>
          <a:stretch>
            <a:fillRect/>
          </a:stretch>
        </p:blipFill>
        <p:spPr bwMode="auto">
          <a:xfrm>
            <a:off x="0" y="2290763"/>
            <a:ext cx="4305300" cy="4567237"/>
          </a:xfrm>
          <a:prstGeom prst="rect">
            <a:avLst/>
          </a:prstGeom>
          <a:noFill/>
        </p:spPr>
      </p:pic>
      <p:sp>
        <p:nvSpPr>
          <p:cNvPr id="34820" name="Text Box 4"/>
          <p:cNvSpPr txBox="1">
            <a:spLocks noChangeArrowheads="1"/>
          </p:cNvSpPr>
          <p:nvPr/>
        </p:nvSpPr>
        <p:spPr bwMode="auto">
          <a:xfrm>
            <a:off x="0" y="0"/>
            <a:ext cx="9144000" cy="2530475"/>
          </a:xfrm>
          <a:prstGeom prst="rect">
            <a:avLst/>
          </a:prstGeom>
          <a:noFill/>
          <a:ln w="9525">
            <a:noFill/>
            <a:miter lim="800000"/>
            <a:headEnd/>
            <a:tailEnd/>
          </a:ln>
          <a:effectLst/>
        </p:spPr>
        <p:txBody>
          <a:bodyPr>
            <a:spAutoFit/>
          </a:bodyPr>
          <a:lstStyle/>
          <a:p>
            <a:pPr>
              <a:spcBef>
                <a:spcPct val="50000"/>
              </a:spcBef>
            </a:pPr>
            <a:r>
              <a:rPr lang="en-US" sz="3200" b="1">
                <a:effectLst/>
              </a:rPr>
              <a:t>The Behavior of Waves</a:t>
            </a:r>
          </a:p>
          <a:p>
            <a:pPr>
              <a:spcBef>
                <a:spcPct val="50000"/>
              </a:spcBef>
            </a:pPr>
            <a:r>
              <a:rPr lang="en-US" sz="3200">
                <a:effectLst/>
              </a:rPr>
              <a:t>What is reflection?</a:t>
            </a:r>
          </a:p>
          <a:p>
            <a:pPr>
              <a:spcBef>
                <a:spcPct val="50000"/>
              </a:spcBef>
            </a:pPr>
            <a:r>
              <a:rPr lang="en-US" sz="3200">
                <a:effectLst/>
              </a:rPr>
              <a:t>When a wave bounces off an object and changes direction – this is reflection.</a:t>
            </a:r>
          </a:p>
        </p:txBody>
      </p:sp>
      <p:pic>
        <p:nvPicPr>
          <p:cNvPr id="34823" name="Picture 7"/>
          <p:cNvPicPr>
            <a:picLocks noChangeAspect="1" noChangeArrowheads="1"/>
          </p:cNvPicPr>
          <p:nvPr/>
        </p:nvPicPr>
        <p:blipFill>
          <a:blip r:embed="rId4" cstate="print"/>
          <a:srcRect/>
          <a:stretch>
            <a:fillRect/>
          </a:stretch>
        </p:blipFill>
        <p:spPr bwMode="auto">
          <a:xfrm>
            <a:off x="4953000" y="1905000"/>
            <a:ext cx="3589338" cy="495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p:cTn id="7" dur="500" fill="hold"/>
                                        <p:tgtEl>
                                          <p:spTgt spid="3482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482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482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48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4820">
                                            <p:txEl>
                                              <p:pRg st="1" end="1"/>
                                            </p:txEl>
                                          </p:spTgt>
                                        </p:tgtEl>
                                        <p:attrNameLst>
                                          <p:attrName>style.visibility</p:attrName>
                                        </p:attrNameLst>
                                      </p:cBhvr>
                                      <p:to>
                                        <p:strVal val="visible"/>
                                      </p:to>
                                    </p:set>
                                    <p:anim calcmode="lin" valueType="num">
                                      <p:cBhvr>
                                        <p:cTn id="15" dur="500" fill="hold"/>
                                        <p:tgtEl>
                                          <p:spTgt spid="3482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482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482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48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4820">
                                            <p:txEl>
                                              <p:pRg st="2" end="2"/>
                                            </p:txEl>
                                          </p:spTgt>
                                        </p:tgtEl>
                                        <p:attrNameLst>
                                          <p:attrName>style.visibility</p:attrName>
                                        </p:attrNameLst>
                                      </p:cBhvr>
                                      <p:to>
                                        <p:strVal val="visible"/>
                                      </p:to>
                                    </p:set>
                                    <p:anim calcmode="lin" valueType="num">
                                      <p:cBhvr>
                                        <p:cTn id="23" dur="500" fill="hold"/>
                                        <p:tgtEl>
                                          <p:spTgt spid="3482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482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482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48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4823"/>
                                        </p:tgtEl>
                                        <p:attrNameLst>
                                          <p:attrName>style.visibility</p:attrName>
                                        </p:attrNameLst>
                                      </p:cBhvr>
                                      <p:to>
                                        <p:strVal val="visible"/>
                                      </p:to>
                                    </p:set>
                                    <p:animEffect transition="in" filter="dissolve">
                                      <p:cBhvr>
                                        <p:cTn id="31" dur="500"/>
                                        <p:tgtEl>
                                          <p:spTgt spid="3482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4822"/>
                                        </p:tgtEl>
                                        <p:attrNameLst>
                                          <p:attrName>style.visibility</p:attrName>
                                        </p:attrNameLst>
                                      </p:cBhvr>
                                      <p:to>
                                        <p:strVal val="visible"/>
                                      </p:to>
                                    </p:set>
                                    <p:animEffect transition="in" filter="dissolve">
                                      <p:cBhvr>
                                        <p:cTn id="36"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0" y="0"/>
            <a:ext cx="9144000" cy="3295650"/>
          </a:xfrm>
          <a:prstGeom prst="rect">
            <a:avLst/>
          </a:prstGeom>
          <a:noFill/>
          <a:ln w="9525">
            <a:noFill/>
            <a:miter lim="800000"/>
            <a:headEnd/>
            <a:tailEnd/>
          </a:ln>
          <a:effectLst/>
        </p:spPr>
        <p:txBody>
          <a:bodyPr>
            <a:spAutoFit/>
          </a:bodyPr>
          <a:lstStyle/>
          <a:p>
            <a:pPr>
              <a:spcBef>
                <a:spcPct val="50000"/>
              </a:spcBef>
            </a:pPr>
            <a:r>
              <a:rPr lang="en-US" sz="2800" b="1">
                <a:effectLst/>
              </a:rPr>
              <a:t>What is refraction?</a:t>
            </a:r>
          </a:p>
          <a:p>
            <a:pPr>
              <a:spcBef>
                <a:spcPct val="50000"/>
              </a:spcBef>
            </a:pPr>
            <a:r>
              <a:rPr lang="en-US" sz="2800">
                <a:effectLst/>
              </a:rPr>
              <a:t>Refraction is the bending of a wave as it passes from one medium to another. A wave travels at different speeds in different things. When a wave traveling a certain speed moves into another medium, it will either increase in speed or decrease in speed, resulting in a change in direction.</a:t>
            </a:r>
          </a:p>
        </p:txBody>
      </p:sp>
      <p:pic>
        <p:nvPicPr>
          <p:cNvPr id="39941" name="Picture 5"/>
          <p:cNvPicPr>
            <a:picLocks noChangeAspect="1" noChangeArrowheads="1"/>
          </p:cNvPicPr>
          <p:nvPr/>
        </p:nvPicPr>
        <p:blipFill>
          <a:blip r:embed="rId3" cstate="print"/>
          <a:srcRect/>
          <a:stretch>
            <a:fillRect/>
          </a:stretch>
        </p:blipFill>
        <p:spPr bwMode="auto">
          <a:xfrm>
            <a:off x="5410200" y="1371600"/>
            <a:ext cx="3235325"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Effect transition="in" filter="dissolve">
                                      <p:cBhvr>
                                        <p:cTn id="7" dur="500"/>
                                        <p:tgtEl>
                                          <p:spTgt spid="399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40">
                                            <p:txEl>
                                              <p:pRg st="1" end="1"/>
                                            </p:txEl>
                                          </p:spTgt>
                                        </p:tgtEl>
                                        <p:attrNameLst>
                                          <p:attrName>style.visibility</p:attrName>
                                        </p:attrNameLst>
                                      </p:cBhvr>
                                      <p:to>
                                        <p:strVal val="visible"/>
                                      </p:to>
                                    </p:set>
                                    <p:animEffect transition="in" filter="dissolve">
                                      <p:cBhvr>
                                        <p:cTn id="12" dur="500"/>
                                        <p:tgtEl>
                                          <p:spTgt spid="399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9941"/>
                                        </p:tgtEl>
                                        <p:attrNameLst>
                                          <p:attrName>style.visibility</p:attrName>
                                        </p:attrNameLst>
                                      </p:cBhvr>
                                      <p:to>
                                        <p:strVal val="visible"/>
                                      </p:to>
                                    </p:set>
                                    <p:anim calcmode="lin" valueType="num">
                                      <p:cBhvr additive="base">
                                        <p:cTn id="17" dur="2000" fill="hold"/>
                                        <p:tgtEl>
                                          <p:spTgt spid="39941"/>
                                        </p:tgtEl>
                                        <p:attrNameLst>
                                          <p:attrName>ppt_x</p:attrName>
                                        </p:attrNameLst>
                                      </p:cBhvr>
                                      <p:tavLst>
                                        <p:tav tm="0">
                                          <p:val>
                                            <p:strVal val="#ppt_x"/>
                                          </p:val>
                                        </p:tav>
                                        <p:tav tm="100000">
                                          <p:val>
                                            <p:strVal val="#ppt_x"/>
                                          </p:val>
                                        </p:tav>
                                      </p:tavLst>
                                    </p:anim>
                                    <p:anim calcmode="lin" valueType="num">
                                      <p:cBhvr additive="base">
                                        <p:cTn id="18" dur="2000" fill="hold"/>
                                        <p:tgtEl>
                                          <p:spTgt spid="399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The Nature of Waves</a:t>
            </a:r>
          </a:p>
        </p:txBody>
      </p:sp>
      <p:sp>
        <p:nvSpPr>
          <p:cNvPr id="3075" name="Rectangle 3"/>
          <p:cNvSpPr>
            <a:spLocks noGrp="1" noChangeArrowheads="1"/>
          </p:cNvSpPr>
          <p:nvPr>
            <p:ph type="body" idx="1"/>
          </p:nvPr>
        </p:nvSpPr>
        <p:spPr>
          <a:xfrm>
            <a:off x="457200" y="1600200"/>
            <a:ext cx="8229600" cy="2590800"/>
          </a:xfrm>
        </p:spPr>
        <p:txBody>
          <a:bodyPr/>
          <a:lstStyle/>
          <a:p>
            <a:r>
              <a:rPr lang="en-US" sz="3600"/>
              <a:t>What is a wave?</a:t>
            </a:r>
          </a:p>
          <a:p>
            <a:r>
              <a:rPr lang="en-US" sz="3600"/>
              <a:t>A wave is a repeating disturbance or movement that transfers energy through matter or space</a:t>
            </a:r>
          </a:p>
        </p:txBody>
      </p:sp>
      <p:pic>
        <p:nvPicPr>
          <p:cNvPr id="3076" name="Picture 4" descr="how_we_know"/>
          <p:cNvPicPr>
            <a:picLocks noChangeAspect="1" noChangeArrowheads="1" noCrop="1"/>
          </p:cNvPicPr>
          <p:nvPr/>
        </p:nvPicPr>
        <p:blipFill>
          <a:blip r:embed="rId4" cstate="print"/>
          <a:srcRect/>
          <a:stretch>
            <a:fillRect/>
          </a:stretch>
        </p:blipFill>
        <p:spPr bwMode="auto">
          <a:xfrm>
            <a:off x="6934200" y="4343400"/>
            <a:ext cx="638175" cy="1323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from="(-#ppt_w/2)" to="(#ppt_x)" calcmode="lin" valueType="num">
                                      <p:cBhvr>
                                        <p:cTn id="7" dur="600" fill="hold">
                                          <p:stCondLst>
                                            <p:cond delay="0"/>
                                          </p:stCondLst>
                                        </p:cTn>
                                        <p:tgtEl>
                                          <p:spTgt spid="3074"/>
                                        </p:tgtEl>
                                        <p:attrNameLst>
                                          <p:attrName>ppt_x</p:attrName>
                                        </p:attrNameLst>
                                      </p:cBhvr>
                                    </p:anim>
                                    <p:anim from="0" to="-1.0" calcmode="lin" valueType="num">
                                      <p:cBhvr>
                                        <p:cTn id="8" dur="200" decel="50000" autoRev="1" fill="hold">
                                          <p:stCondLst>
                                            <p:cond delay="600"/>
                                          </p:stCondLst>
                                        </p:cTn>
                                        <p:tgtEl>
                                          <p:spTgt spid="3074"/>
                                        </p:tgtEl>
                                        <p:attrNameLst>
                                          <p:attrName>xshear</p:attrName>
                                        </p:attrNameLst>
                                      </p:cBhvr>
                                    </p:anim>
                                    <p:animScale>
                                      <p:cBhvr>
                                        <p:cTn id="9" dur="200" decel="100000" autoRev="1" fill="hold">
                                          <p:stCondLst>
                                            <p:cond delay="600"/>
                                          </p:stCondLst>
                                        </p:cTn>
                                        <p:tgtEl>
                                          <p:spTgt spid="3074"/>
                                        </p:tgtEl>
                                      </p:cBhvr>
                                      <p:from x="100000" y="100000"/>
                                      <p:to x="80000" y="100000"/>
                                    </p:animScale>
                                    <p:anim by="(#ppt_h/3+#ppt_w*0.1)" calcmode="lin" valueType="num">
                                      <p:cBhvr additive="sum">
                                        <p:cTn id="10" dur="200" decel="100000" autoRev="1" fill="hold">
                                          <p:stCondLst>
                                            <p:cond delay="600"/>
                                          </p:stCondLst>
                                        </p:cTn>
                                        <p:tgtEl>
                                          <p:spTgt spid="307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 calcmode="lin" valueType="num">
                                      <p:cBhvr>
                                        <p:cTn id="15" dur="500" fill="hold"/>
                                        <p:tgtEl>
                                          <p:spTgt spid="307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07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07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075">
                                            <p:txEl>
                                              <p:pRg st="1" end="1"/>
                                            </p:txEl>
                                          </p:spTgt>
                                        </p:tgtEl>
                                        <p:attrNameLst>
                                          <p:attrName>style.visibility</p:attrName>
                                        </p:attrNameLst>
                                      </p:cBhvr>
                                      <p:to>
                                        <p:strVal val="visible"/>
                                      </p:to>
                                    </p:set>
                                    <p:anim calcmode="lin" valueType="num">
                                      <p:cBhvr>
                                        <p:cTn id="23" dur="500" fill="hold"/>
                                        <p:tgtEl>
                                          <p:spTgt spid="307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07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07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dissolve">
                                      <p:cBhvr>
                                        <p:cTn id="3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3" cstate="print"/>
          <a:srcRect/>
          <a:stretch>
            <a:fillRect/>
          </a:stretch>
        </p:blipFill>
        <p:spPr bwMode="auto">
          <a:xfrm>
            <a:off x="0" y="0"/>
            <a:ext cx="9144000" cy="4132263"/>
          </a:xfrm>
          <a:prstGeom prst="rect">
            <a:avLst/>
          </a:prstGeom>
          <a:noFill/>
        </p:spPr>
      </p:pic>
      <p:pic>
        <p:nvPicPr>
          <p:cNvPr id="40965" name="Picture 5"/>
          <p:cNvPicPr>
            <a:picLocks noChangeAspect="1" noChangeArrowheads="1"/>
          </p:cNvPicPr>
          <p:nvPr/>
        </p:nvPicPr>
        <p:blipFill>
          <a:blip r:embed="rId4" cstate="print"/>
          <a:srcRect/>
          <a:stretch>
            <a:fillRect/>
          </a:stretch>
        </p:blipFill>
        <p:spPr bwMode="auto">
          <a:xfrm>
            <a:off x="1066800" y="2082800"/>
            <a:ext cx="6629400" cy="477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500" fill="hold"/>
                                        <p:tgtEl>
                                          <p:spTgt spid="40964"/>
                                        </p:tgtEl>
                                        <p:attrNameLst>
                                          <p:attrName>ppt_w</p:attrName>
                                        </p:attrNameLst>
                                      </p:cBhvr>
                                      <p:tavLst>
                                        <p:tav tm="0">
                                          <p:val>
                                            <p:fltVal val="0"/>
                                          </p:val>
                                        </p:tav>
                                        <p:tav tm="100000">
                                          <p:val>
                                            <p:strVal val="#ppt_w"/>
                                          </p:val>
                                        </p:tav>
                                      </p:tavLst>
                                    </p:anim>
                                    <p:anim calcmode="lin" valueType="num">
                                      <p:cBhvr>
                                        <p:cTn id="8" dur="500" fill="hold"/>
                                        <p:tgtEl>
                                          <p:spTgt spid="4096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40964"/>
                                        </p:tgtEl>
                                      </p:cBhvr>
                                    </p:animEffect>
                                    <p:set>
                                      <p:cBhvr>
                                        <p:cTn id="13" dur="1" fill="hold">
                                          <p:stCondLst>
                                            <p:cond delay="1999"/>
                                          </p:stCondLst>
                                        </p:cTn>
                                        <p:tgtEl>
                                          <p:spTgt spid="4096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40965"/>
                                        </p:tgtEl>
                                        <p:attrNameLst>
                                          <p:attrName>style.visibility</p:attrName>
                                        </p:attrNameLst>
                                      </p:cBhvr>
                                      <p:to>
                                        <p:strVal val="visible"/>
                                      </p:to>
                                    </p:set>
                                    <p:anim calcmode="lin" valueType="num">
                                      <p:cBhvr>
                                        <p:cTn id="18" dur="500" fill="hold"/>
                                        <p:tgtEl>
                                          <p:spTgt spid="40965"/>
                                        </p:tgtEl>
                                        <p:attrNameLst>
                                          <p:attrName>ppt_w</p:attrName>
                                        </p:attrNameLst>
                                      </p:cBhvr>
                                      <p:tavLst>
                                        <p:tav tm="0">
                                          <p:val>
                                            <p:fltVal val="0"/>
                                          </p:val>
                                        </p:tav>
                                        <p:tav tm="100000">
                                          <p:val>
                                            <p:strVal val="#ppt_w"/>
                                          </p:val>
                                        </p:tav>
                                      </p:tavLst>
                                    </p:anim>
                                    <p:anim calcmode="lin" valueType="num">
                                      <p:cBhvr>
                                        <p:cTn id="19" dur="500" fill="hold"/>
                                        <p:tgtEl>
                                          <p:spTgt spid="409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0" y="0"/>
            <a:ext cx="9144000" cy="1798638"/>
          </a:xfrm>
          <a:prstGeom prst="rect">
            <a:avLst/>
          </a:prstGeom>
          <a:noFill/>
          <a:ln w="9525">
            <a:noFill/>
            <a:miter lim="800000"/>
            <a:headEnd/>
            <a:tailEnd/>
          </a:ln>
          <a:effectLst/>
        </p:spPr>
        <p:txBody>
          <a:bodyPr>
            <a:spAutoFit/>
          </a:bodyPr>
          <a:lstStyle/>
          <a:p>
            <a:pPr>
              <a:spcBef>
                <a:spcPct val="50000"/>
              </a:spcBef>
            </a:pPr>
            <a:r>
              <a:rPr lang="en-US" sz="3200" b="1">
                <a:effectLst/>
              </a:rPr>
              <a:t>What is diffraction?</a:t>
            </a:r>
          </a:p>
          <a:p>
            <a:pPr>
              <a:spcBef>
                <a:spcPct val="50000"/>
              </a:spcBef>
            </a:pPr>
            <a:r>
              <a:rPr lang="en-US" sz="3200" b="1" i="1">
                <a:effectLst/>
              </a:rPr>
              <a:t>Diffraction</a:t>
            </a:r>
            <a:r>
              <a:rPr lang="en-US" sz="3200">
                <a:effectLst/>
              </a:rPr>
              <a:t> occurs when an object causes a wave to change direction and bend around it. </a:t>
            </a:r>
          </a:p>
        </p:txBody>
      </p:sp>
      <p:pic>
        <p:nvPicPr>
          <p:cNvPr id="41990" name="Picture 6"/>
          <p:cNvPicPr>
            <a:picLocks noChangeAspect="1" noChangeArrowheads="1"/>
          </p:cNvPicPr>
          <p:nvPr/>
        </p:nvPicPr>
        <p:blipFill>
          <a:blip r:embed="rId3" cstate="print"/>
          <a:srcRect/>
          <a:stretch>
            <a:fillRect/>
          </a:stretch>
        </p:blipFill>
        <p:spPr bwMode="auto">
          <a:xfrm>
            <a:off x="304800" y="2286000"/>
            <a:ext cx="6781800" cy="45926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strips(downLeft)">
                                      <p:cBhvr>
                                        <p:cTn id="7" dur="10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p:cTn id="12" dur="500" fill="hold"/>
                                        <p:tgtEl>
                                          <p:spTgt spid="41990"/>
                                        </p:tgtEl>
                                        <p:attrNameLst>
                                          <p:attrName>ppt_w</p:attrName>
                                        </p:attrNameLst>
                                      </p:cBhvr>
                                      <p:tavLst>
                                        <p:tav tm="0">
                                          <p:val>
                                            <p:fltVal val="0"/>
                                          </p:val>
                                        </p:tav>
                                        <p:tav tm="100000">
                                          <p:val>
                                            <p:strVal val="#ppt_w"/>
                                          </p:val>
                                        </p:tav>
                                      </p:tavLst>
                                    </p:anim>
                                    <p:anim calcmode="lin" valueType="num">
                                      <p:cBhvr>
                                        <p:cTn id="13" dur="500" fill="hold"/>
                                        <p:tgtEl>
                                          <p:spTgt spid="419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3" cstate="print"/>
          <a:srcRect/>
          <a:stretch>
            <a:fillRect/>
          </a:stretch>
        </p:blipFill>
        <p:spPr bwMode="auto">
          <a:xfrm>
            <a:off x="3657600" y="1606550"/>
            <a:ext cx="5486400" cy="5251450"/>
          </a:xfrm>
          <a:prstGeom prst="rect">
            <a:avLst/>
          </a:prstGeom>
          <a:noFill/>
        </p:spPr>
      </p:pic>
      <p:sp>
        <p:nvSpPr>
          <p:cNvPr id="43013" name="Text Box 5"/>
          <p:cNvSpPr txBox="1">
            <a:spLocks noChangeArrowheads="1"/>
          </p:cNvSpPr>
          <p:nvPr/>
        </p:nvSpPr>
        <p:spPr bwMode="auto">
          <a:xfrm>
            <a:off x="0" y="0"/>
            <a:ext cx="9144000" cy="1554163"/>
          </a:xfrm>
          <a:prstGeom prst="rect">
            <a:avLst/>
          </a:prstGeom>
          <a:noFill/>
          <a:ln w="9525">
            <a:noFill/>
            <a:miter lim="800000"/>
            <a:headEnd/>
            <a:tailEnd/>
          </a:ln>
          <a:effectLst/>
        </p:spPr>
        <p:txBody>
          <a:bodyPr>
            <a:spAutoFit/>
          </a:bodyPr>
          <a:lstStyle/>
          <a:p>
            <a:pPr>
              <a:spcBef>
                <a:spcPct val="50000"/>
              </a:spcBef>
            </a:pPr>
            <a:r>
              <a:rPr lang="en-US" sz="3200" b="1" i="1">
                <a:effectLst/>
              </a:rPr>
              <a:t>Diffraction </a:t>
            </a:r>
            <a:r>
              <a:rPr lang="en-US" sz="3200">
                <a:effectLst/>
              </a:rPr>
              <a:t>also occurs when passing through a small opening. They diffract and spread out as they pass through the hole.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p:cTn id="7" dur="500" fill="hold"/>
                                        <p:tgtEl>
                                          <p:spTgt spid="4301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301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301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43012"/>
                                        </p:tgtEl>
                                        <p:attrNameLst>
                                          <p:attrName>style.visibility</p:attrName>
                                        </p:attrNameLst>
                                      </p:cBhvr>
                                      <p:to>
                                        <p:strVal val="visible"/>
                                      </p:to>
                                    </p:set>
                                    <p:animEffect transition="in" filter="fade">
                                      <p:cBhvr>
                                        <p:cTn id="15" dur="2000"/>
                                        <p:tgtEl>
                                          <p:spTgt spid="43012"/>
                                        </p:tgtEl>
                                      </p:cBhvr>
                                    </p:animEffect>
                                    <p:anim calcmode="lin" valueType="num">
                                      <p:cBhvr>
                                        <p:cTn id="16" dur="2000" fill="hold"/>
                                        <p:tgtEl>
                                          <p:spTgt spid="43012"/>
                                        </p:tgtEl>
                                        <p:attrNameLst>
                                          <p:attrName>style.rotation</p:attrName>
                                        </p:attrNameLst>
                                      </p:cBhvr>
                                      <p:tavLst>
                                        <p:tav tm="0">
                                          <p:val>
                                            <p:fltVal val="720"/>
                                          </p:val>
                                        </p:tav>
                                        <p:tav tm="100000">
                                          <p:val>
                                            <p:fltVal val="0"/>
                                          </p:val>
                                        </p:tav>
                                      </p:tavLst>
                                    </p:anim>
                                    <p:anim calcmode="lin" valueType="num">
                                      <p:cBhvr>
                                        <p:cTn id="17" dur="2000" fill="hold"/>
                                        <p:tgtEl>
                                          <p:spTgt spid="43012"/>
                                        </p:tgtEl>
                                        <p:attrNameLst>
                                          <p:attrName>ppt_h</p:attrName>
                                        </p:attrNameLst>
                                      </p:cBhvr>
                                      <p:tavLst>
                                        <p:tav tm="0">
                                          <p:val>
                                            <p:fltVal val="0"/>
                                          </p:val>
                                        </p:tav>
                                        <p:tav tm="100000">
                                          <p:val>
                                            <p:strVal val="#ppt_h"/>
                                          </p:val>
                                        </p:tav>
                                      </p:tavLst>
                                    </p:anim>
                                    <p:anim calcmode="lin" valueType="num">
                                      <p:cBhvr>
                                        <p:cTn id="18" dur="2000" fill="hold"/>
                                        <p:tgtEl>
                                          <p:spTgt spid="430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0" y="0"/>
            <a:ext cx="9144000" cy="1587500"/>
          </a:xfrm>
          <a:prstGeom prst="rect">
            <a:avLst/>
          </a:prstGeom>
          <a:noFill/>
          <a:ln w="9525">
            <a:noFill/>
            <a:miter lim="800000"/>
            <a:headEnd/>
            <a:tailEnd/>
          </a:ln>
          <a:effectLst/>
        </p:spPr>
        <p:txBody>
          <a:bodyPr>
            <a:spAutoFit/>
          </a:bodyPr>
          <a:lstStyle/>
          <a:p>
            <a:pPr>
              <a:spcBef>
                <a:spcPct val="50000"/>
              </a:spcBef>
            </a:pPr>
            <a:r>
              <a:rPr lang="en-US" sz="2800" b="1">
                <a:effectLst/>
              </a:rPr>
              <a:t>What is wave interference?</a:t>
            </a:r>
          </a:p>
          <a:p>
            <a:pPr>
              <a:spcBef>
                <a:spcPct val="50000"/>
              </a:spcBef>
            </a:pPr>
            <a:r>
              <a:rPr lang="en-US" sz="2800">
                <a:effectLst/>
              </a:rPr>
              <a:t>Waves interfere in one of two ways: Constructive Interference and Destructive Interference.</a:t>
            </a:r>
          </a:p>
        </p:txBody>
      </p:sp>
      <p:grpSp>
        <p:nvGrpSpPr>
          <p:cNvPr id="44039" name="Group 7"/>
          <p:cNvGrpSpPr>
            <a:grpSpLocks/>
          </p:cNvGrpSpPr>
          <p:nvPr/>
        </p:nvGrpSpPr>
        <p:grpSpPr bwMode="auto">
          <a:xfrm>
            <a:off x="0" y="1963738"/>
            <a:ext cx="9144000" cy="4360862"/>
            <a:chOff x="0" y="1237"/>
            <a:chExt cx="5760" cy="2747"/>
          </a:xfrm>
        </p:grpSpPr>
        <p:pic>
          <p:nvPicPr>
            <p:cNvPr id="44037" name="Picture 5"/>
            <p:cNvPicPr>
              <a:picLocks noChangeAspect="1" noChangeArrowheads="1"/>
            </p:cNvPicPr>
            <p:nvPr/>
          </p:nvPicPr>
          <p:blipFill>
            <a:blip r:embed="rId3" cstate="print"/>
            <a:srcRect/>
            <a:stretch>
              <a:fillRect/>
            </a:stretch>
          </p:blipFill>
          <p:spPr bwMode="auto">
            <a:xfrm>
              <a:off x="0" y="1237"/>
              <a:ext cx="5760" cy="2747"/>
            </a:xfrm>
            <a:prstGeom prst="rect">
              <a:avLst/>
            </a:prstGeom>
            <a:noFill/>
          </p:spPr>
        </p:pic>
        <p:pic>
          <p:nvPicPr>
            <p:cNvPr id="44038" name="Picture 6"/>
            <p:cNvPicPr>
              <a:picLocks noChangeAspect="1" noChangeArrowheads="1"/>
            </p:cNvPicPr>
            <p:nvPr/>
          </p:nvPicPr>
          <p:blipFill>
            <a:blip r:embed="rId4" cstate="print"/>
            <a:srcRect/>
            <a:stretch>
              <a:fillRect/>
            </a:stretch>
          </p:blipFill>
          <p:spPr bwMode="auto">
            <a:xfrm>
              <a:off x="0" y="3120"/>
              <a:ext cx="2016" cy="36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4036">
                                            <p:txEl>
                                              <p:pRg st="0" end="0"/>
                                            </p:txEl>
                                          </p:spTgt>
                                        </p:tgtEl>
                                        <p:attrNameLst>
                                          <p:attrName>ppt_x</p:attrName>
                                        </p:attrNameLst>
                                      </p:cBhvr>
                                    </p:anim>
                                    <p:anim from="0" to="-1.0" calcmode="lin" valueType="num">
                                      <p:cBhvr>
                                        <p:cTn id="8" dur="200" decel="50000" autoRev="1" fill="hold">
                                          <p:stCondLst>
                                            <p:cond delay="600"/>
                                          </p:stCondLst>
                                        </p:cTn>
                                        <p:tgtEl>
                                          <p:spTgt spid="44036">
                                            <p:txEl>
                                              <p:pRg st="0" end="0"/>
                                            </p:txEl>
                                          </p:spTgt>
                                        </p:tgtEl>
                                        <p:attrNameLst>
                                          <p:attrName>xshear</p:attrName>
                                        </p:attrNameLst>
                                      </p:cBhvr>
                                    </p:anim>
                                    <p:animScale>
                                      <p:cBhvr>
                                        <p:cTn id="9" dur="200" decel="100000" autoRev="1" fill="hold">
                                          <p:stCondLst>
                                            <p:cond delay="600"/>
                                          </p:stCondLst>
                                        </p:cTn>
                                        <p:tgtEl>
                                          <p:spTgt spid="44036">
                                            <p:txEl>
                                              <p:pRg st="0" end="0"/>
                                            </p:txEl>
                                          </p:spTgt>
                                        </p:tgtEl>
                                      </p:cBhvr>
                                      <p:from x="100000" y="100000"/>
                                      <p:to x="80000" y="100000"/>
                                    </p:animScale>
                                    <p:anim by="(#ppt_h/3+#ppt_w*0.1)" calcmode="lin" valueType="num">
                                      <p:cBhvr additive="sum">
                                        <p:cTn id="10" dur="200" decel="100000" autoRev="1" fill="hold">
                                          <p:stCondLst>
                                            <p:cond delay="600"/>
                                          </p:stCondLst>
                                        </p:cTn>
                                        <p:tgtEl>
                                          <p:spTgt spid="44036">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44036">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44036">
                                            <p:txEl>
                                              <p:pRg st="1" end="1"/>
                                            </p:txEl>
                                          </p:spTgt>
                                        </p:tgtEl>
                                        <p:attrNameLst>
                                          <p:attrName>ppt_x</p:attrName>
                                        </p:attrNameLst>
                                      </p:cBhvr>
                                    </p:anim>
                                    <p:anim from="0" to="-1.0" calcmode="lin" valueType="num">
                                      <p:cBhvr>
                                        <p:cTn id="16" dur="200" decel="50000" autoRev="1" fill="hold">
                                          <p:stCondLst>
                                            <p:cond delay="600"/>
                                          </p:stCondLst>
                                        </p:cTn>
                                        <p:tgtEl>
                                          <p:spTgt spid="44036">
                                            <p:txEl>
                                              <p:pRg st="1" end="1"/>
                                            </p:txEl>
                                          </p:spTgt>
                                        </p:tgtEl>
                                        <p:attrNameLst>
                                          <p:attrName>xshear</p:attrName>
                                        </p:attrNameLst>
                                      </p:cBhvr>
                                    </p:anim>
                                    <p:animScale>
                                      <p:cBhvr>
                                        <p:cTn id="17" dur="200" decel="100000" autoRev="1" fill="hold">
                                          <p:stCondLst>
                                            <p:cond delay="600"/>
                                          </p:stCondLst>
                                        </p:cTn>
                                        <p:tgtEl>
                                          <p:spTgt spid="44036">
                                            <p:txEl>
                                              <p:pRg st="1" end="1"/>
                                            </p:txEl>
                                          </p:spTgt>
                                        </p:tgtEl>
                                      </p:cBhvr>
                                      <p:from x="100000" y="100000"/>
                                      <p:to x="80000" y="100000"/>
                                    </p:animScale>
                                    <p:anim by="(#ppt_h/3+#ppt_w*0.1)" calcmode="lin" valueType="num">
                                      <p:cBhvr additive="sum">
                                        <p:cTn id="18" dur="200" decel="100000" autoRev="1" fill="hold">
                                          <p:stCondLst>
                                            <p:cond delay="600"/>
                                          </p:stCondLst>
                                        </p:cTn>
                                        <p:tgtEl>
                                          <p:spTgt spid="44036">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4039"/>
                                        </p:tgtEl>
                                        <p:attrNameLst>
                                          <p:attrName>style.visibility</p:attrName>
                                        </p:attrNameLst>
                                      </p:cBhvr>
                                      <p:to>
                                        <p:strVal val="visible"/>
                                      </p:to>
                                    </p:set>
                                    <p:anim calcmode="lin" valueType="num">
                                      <p:cBhvr>
                                        <p:cTn id="23" dur="500" fill="hold"/>
                                        <p:tgtEl>
                                          <p:spTgt spid="44039"/>
                                        </p:tgtEl>
                                        <p:attrNameLst>
                                          <p:attrName>ppt_w</p:attrName>
                                        </p:attrNameLst>
                                      </p:cBhvr>
                                      <p:tavLst>
                                        <p:tav tm="0">
                                          <p:val>
                                            <p:fltVal val="0"/>
                                          </p:val>
                                        </p:tav>
                                        <p:tav tm="100000">
                                          <p:val>
                                            <p:strVal val="#ppt_w"/>
                                          </p:val>
                                        </p:tav>
                                      </p:tavLst>
                                    </p:anim>
                                    <p:anim calcmode="lin" valueType="num">
                                      <p:cBhvr>
                                        <p:cTn id="24" dur="500" fill="hold"/>
                                        <p:tgtEl>
                                          <p:spTgt spid="440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3" cstate="print"/>
          <a:srcRect/>
          <a:stretch>
            <a:fillRect/>
          </a:stretch>
        </p:blipFill>
        <p:spPr bwMode="auto">
          <a:xfrm>
            <a:off x="0" y="1981200"/>
            <a:ext cx="9144000" cy="4562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dissolve">
                                      <p:cBhvr>
                                        <p:cTn id="7"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0" y="0"/>
            <a:ext cx="9144000" cy="3509963"/>
          </a:xfrm>
          <a:prstGeom prst="rect">
            <a:avLst/>
          </a:prstGeom>
          <a:noFill/>
          <a:ln w="9525">
            <a:noFill/>
            <a:miter lim="800000"/>
            <a:headEnd/>
            <a:tailEnd/>
          </a:ln>
          <a:effectLst/>
        </p:spPr>
        <p:txBody>
          <a:bodyPr>
            <a:spAutoFit/>
          </a:bodyPr>
          <a:lstStyle/>
          <a:p>
            <a:pPr>
              <a:spcBef>
                <a:spcPct val="50000"/>
              </a:spcBef>
            </a:pPr>
            <a:r>
              <a:rPr lang="en-US" sz="2800" b="1">
                <a:effectLst/>
              </a:rPr>
              <a:t>What is Resonance?</a:t>
            </a:r>
          </a:p>
          <a:p>
            <a:pPr>
              <a:spcBef>
                <a:spcPct val="50000"/>
              </a:spcBef>
            </a:pPr>
            <a:r>
              <a:rPr lang="en-US" sz="2800">
                <a:effectLst/>
              </a:rPr>
              <a:t>Many objects have a </a:t>
            </a:r>
            <a:r>
              <a:rPr lang="en-US" sz="2800" b="1" i="1">
                <a:effectLst/>
              </a:rPr>
              <a:t>natural frequency</a:t>
            </a:r>
            <a:r>
              <a:rPr lang="en-US" sz="2800">
                <a:effectLst/>
              </a:rPr>
              <a:t> – vibrates in a regular pattern.</a:t>
            </a:r>
          </a:p>
          <a:p>
            <a:pPr>
              <a:spcBef>
                <a:spcPct val="50000"/>
              </a:spcBef>
            </a:pPr>
            <a:r>
              <a:rPr lang="en-US" sz="2800" b="1" i="1">
                <a:effectLst/>
              </a:rPr>
              <a:t>Resonance</a:t>
            </a:r>
            <a:r>
              <a:rPr lang="en-US" sz="2800">
                <a:effectLst/>
              </a:rPr>
              <a:t> occurs when whenever a sound wave has the same frequency as the natural frequency of an object. The sound will cause the object with the same </a:t>
            </a:r>
            <a:r>
              <a:rPr lang="en-US" sz="2800" b="1" i="1">
                <a:effectLst/>
              </a:rPr>
              <a:t>natural frequency</a:t>
            </a:r>
            <a:r>
              <a:rPr lang="en-US" sz="2800">
                <a:effectLst/>
              </a:rPr>
              <a:t> to vibrate.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calcmode="lin" valueType="num">
                                      <p:cBhvr>
                                        <p:cTn id="7" dur="500" fill="hold"/>
                                        <p:tgtEl>
                                          <p:spTgt spid="4608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6084">
                                            <p:txEl>
                                              <p:pRg st="1" end="1"/>
                                            </p:txEl>
                                          </p:spTgt>
                                        </p:tgtEl>
                                        <p:attrNameLst>
                                          <p:attrName>style.visibility</p:attrName>
                                        </p:attrNameLst>
                                      </p:cBhvr>
                                      <p:to>
                                        <p:strVal val="visible"/>
                                      </p:to>
                                    </p:set>
                                    <p:anim calcmode="lin" valueType="num">
                                      <p:cBhvr>
                                        <p:cTn id="13" dur="500" fill="hold"/>
                                        <p:tgtEl>
                                          <p:spTgt spid="4608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608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6084">
                                            <p:txEl>
                                              <p:pRg st="2" end="2"/>
                                            </p:txEl>
                                          </p:spTgt>
                                        </p:tgtEl>
                                        <p:attrNameLst>
                                          <p:attrName>style.visibility</p:attrName>
                                        </p:attrNameLst>
                                      </p:cBhvr>
                                      <p:to>
                                        <p:strVal val="visible"/>
                                      </p:to>
                                    </p:set>
                                    <p:anim calcmode="lin" valueType="num">
                                      <p:cBhvr>
                                        <p:cTn id="19" dur="500" fill="hold"/>
                                        <p:tgtEl>
                                          <p:spTgt spid="4608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608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0" y="0"/>
            <a:ext cx="9144000" cy="2014538"/>
          </a:xfrm>
          <a:prstGeom prst="rect">
            <a:avLst/>
          </a:prstGeom>
          <a:noFill/>
          <a:ln w="9525">
            <a:noFill/>
            <a:miter lim="800000"/>
            <a:headEnd/>
            <a:tailEnd/>
          </a:ln>
          <a:effectLst/>
        </p:spPr>
        <p:txBody>
          <a:bodyPr>
            <a:spAutoFit/>
          </a:bodyPr>
          <a:lstStyle/>
          <a:p>
            <a:pPr>
              <a:spcBef>
                <a:spcPct val="50000"/>
              </a:spcBef>
            </a:pPr>
            <a:r>
              <a:rPr lang="en-US" sz="2800" b="1">
                <a:effectLst/>
              </a:rPr>
              <a:t>What is sound?</a:t>
            </a:r>
          </a:p>
          <a:p>
            <a:pPr>
              <a:spcBef>
                <a:spcPct val="50000"/>
              </a:spcBef>
            </a:pPr>
            <a:r>
              <a:rPr lang="en-US" sz="2800">
                <a:effectLst/>
              </a:rPr>
              <a:t>Sound is a compressional wave which travels through the air through a series of compressions and rarefactions.</a:t>
            </a:r>
          </a:p>
        </p:txBody>
      </p:sp>
      <p:pic>
        <p:nvPicPr>
          <p:cNvPr id="47109" name="Picture 5"/>
          <p:cNvPicPr>
            <a:picLocks noChangeAspect="1" noChangeArrowheads="1"/>
          </p:cNvPicPr>
          <p:nvPr/>
        </p:nvPicPr>
        <p:blipFill>
          <a:blip r:embed="rId3" cstate="print"/>
          <a:srcRect/>
          <a:stretch>
            <a:fillRect/>
          </a:stretch>
        </p:blipFill>
        <p:spPr bwMode="auto">
          <a:xfrm>
            <a:off x="76200" y="1905000"/>
            <a:ext cx="9067800" cy="4913313"/>
          </a:xfrm>
          <a:prstGeom prst="rect">
            <a:avLst/>
          </a:prstGeom>
          <a:noFill/>
        </p:spPr>
      </p:pic>
      <p:sp>
        <p:nvSpPr>
          <p:cNvPr id="47110" name="Rectangle 6"/>
          <p:cNvSpPr>
            <a:spLocks noChangeArrowheads="1"/>
          </p:cNvSpPr>
          <p:nvPr/>
        </p:nvSpPr>
        <p:spPr bwMode="auto">
          <a:xfrm>
            <a:off x="685800" y="5105400"/>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47111" name="Rectangle 7"/>
          <p:cNvSpPr>
            <a:spLocks noChangeArrowheads="1"/>
          </p:cNvSpPr>
          <p:nvPr/>
        </p:nvSpPr>
        <p:spPr bwMode="auto">
          <a:xfrm>
            <a:off x="895350" y="5043488"/>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47112" name="Rectangle 8"/>
          <p:cNvSpPr>
            <a:spLocks noChangeArrowheads="1"/>
          </p:cNvSpPr>
          <p:nvPr/>
        </p:nvSpPr>
        <p:spPr bwMode="auto">
          <a:xfrm>
            <a:off x="4927600" y="5181600"/>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47113" name="Rectangle 9"/>
          <p:cNvSpPr>
            <a:spLocks noChangeArrowheads="1"/>
          </p:cNvSpPr>
          <p:nvPr/>
        </p:nvSpPr>
        <p:spPr bwMode="auto">
          <a:xfrm>
            <a:off x="4927600" y="5778500"/>
            <a:ext cx="381000" cy="1524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 calcmode="lin" valueType="num">
                                      <p:cBhvr>
                                        <p:cTn id="7" dur="500" fill="hold"/>
                                        <p:tgtEl>
                                          <p:spTgt spid="4710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710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710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71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7108">
                                            <p:txEl>
                                              <p:pRg st="1" end="1"/>
                                            </p:txEl>
                                          </p:spTgt>
                                        </p:tgtEl>
                                        <p:attrNameLst>
                                          <p:attrName>style.visibility</p:attrName>
                                        </p:attrNameLst>
                                      </p:cBhvr>
                                      <p:to>
                                        <p:strVal val="visible"/>
                                      </p:to>
                                    </p:set>
                                    <p:anim calcmode="lin" valueType="num">
                                      <p:cBhvr>
                                        <p:cTn id="15" dur="500" fill="hold"/>
                                        <p:tgtEl>
                                          <p:spTgt spid="4710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710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710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71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7109"/>
                                        </p:tgtEl>
                                        <p:attrNameLst>
                                          <p:attrName>style.visibility</p:attrName>
                                        </p:attrNameLst>
                                      </p:cBhvr>
                                      <p:to>
                                        <p:strVal val="visible"/>
                                      </p:to>
                                    </p:set>
                                    <p:anim calcmode="lin" valueType="num">
                                      <p:cBhvr>
                                        <p:cTn id="23" dur="500" fill="hold"/>
                                        <p:tgtEl>
                                          <p:spTgt spid="47109"/>
                                        </p:tgtEl>
                                        <p:attrNameLst>
                                          <p:attrName>ppt_w</p:attrName>
                                        </p:attrNameLst>
                                      </p:cBhvr>
                                      <p:tavLst>
                                        <p:tav tm="0">
                                          <p:val>
                                            <p:fltVal val="0"/>
                                          </p:val>
                                        </p:tav>
                                        <p:tav tm="100000">
                                          <p:val>
                                            <p:strVal val="#ppt_w"/>
                                          </p:val>
                                        </p:tav>
                                      </p:tavLst>
                                    </p:anim>
                                    <p:anim calcmode="lin" valueType="num">
                                      <p:cBhvr>
                                        <p:cTn id="24" dur="500" fill="hold"/>
                                        <p:tgtEl>
                                          <p:spTgt spid="471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 Box 5"/>
          <p:cNvSpPr txBox="1">
            <a:spLocks noChangeArrowheads="1"/>
          </p:cNvSpPr>
          <p:nvPr/>
        </p:nvSpPr>
        <p:spPr bwMode="auto">
          <a:xfrm>
            <a:off x="0" y="0"/>
            <a:ext cx="9144000" cy="3509963"/>
          </a:xfrm>
          <a:prstGeom prst="rect">
            <a:avLst/>
          </a:prstGeom>
          <a:noFill/>
          <a:ln w="9525">
            <a:noFill/>
            <a:miter lim="800000"/>
            <a:headEnd/>
            <a:tailEnd/>
          </a:ln>
          <a:effectLst/>
        </p:spPr>
        <p:txBody>
          <a:bodyPr>
            <a:spAutoFit/>
          </a:bodyPr>
          <a:lstStyle/>
          <a:p>
            <a:pPr>
              <a:spcBef>
                <a:spcPct val="50000"/>
              </a:spcBef>
            </a:pPr>
            <a:r>
              <a:rPr lang="en-US" sz="2800">
                <a:effectLst/>
              </a:rPr>
              <a:t>Sound travels through different media.</a:t>
            </a:r>
          </a:p>
          <a:p>
            <a:pPr>
              <a:spcBef>
                <a:spcPct val="50000"/>
              </a:spcBef>
            </a:pPr>
            <a:r>
              <a:rPr lang="en-US" sz="2800">
                <a:effectLst/>
              </a:rPr>
              <a:t>We hear sound which usually travels through air. Sound travels through other media as well, such as water and various solids. </a:t>
            </a:r>
          </a:p>
          <a:p>
            <a:pPr>
              <a:spcBef>
                <a:spcPct val="50000"/>
              </a:spcBef>
            </a:pPr>
            <a:r>
              <a:rPr lang="en-US" sz="2800">
                <a:effectLst/>
              </a:rPr>
              <a:t>Sound travels different speeds in different media. Sound typically travels faster in a solid that a liquid and faster in a liquid than a gas.</a:t>
            </a:r>
          </a:p>
        </p:txBody>
      </p:sp>
      <p:pic>
        <p:nvPicPr>
          <p:cNvPr id="48134" name="Picture 6"/>
          <p:cNvPicPr>
            <a:picLocks noChangeAspect="1" noChangeArrowheads="1"/>
          </p:cNvPicPr>
          <p:nvPr/>
        </p:nvPicPr>
        <p:blipFill>
          <a:blip r:embed="rId3" cstate="print"/>
          <a:srcRect/>
          <a:stretch>
            <a:fillRect/>
          </a:stretch>
        </p:blipFill>
        <p:spPr bwMode="auto">
          <a:xfrm>
            <a:off x="5486400" y="3048000"/>
            <a:ext cx="3240088" cy="3810000"/>
          </a:xfrm>
          <a:prstGeom prst="rect">
            <a:avLst/>
          </a:prstGeom>
          <a:noFill/>
        </p:spPr>
      </p:pic>
      <p:sp>
        <p:nvSpPr>
          <p:cNvPr id="48135" name="Text Box 7"/>
          <p:cNvSpPr txBox="1">
            <a:spLocks noChangeArrowheads="1"/>
          </p:cNvSpPr>
          <p:nvPr/>
        </p:nvSpPr>
        <p:spPr bwMode="auto">
          <a:xfrm>
            <a:off x="0" y="3657600"/>
            <a:ext cx="5410200" cy="2868613"/>
          </a:xfrm>
          <a:prstGeom prst="rect">
            <a:avLst/>
          </a:prstGeom>
          <a:noFill/>
          <a:ln w="9525">
            <a:noFill/>
            <a:miter lim="800000"/>
            <a:headEnd/>
            <a:tailEnd/>
          </a:ln>
          <a:effectLst/>
        </p:spPr>
        <p:txBody>
          <a:bodyPr>
            <a:spAutoFit/>
          </a:bodyPr>
          <a:lstStyle/>
          <a:p>
            <a:pPr>
              <a:spcBef>
                <a:spcPct val="50000"/>
              </a:spcBef>
            </a:pPr>
            <a:r>
              <a:rPr lang="en-US" sz="2800">
                <a:effectLst/>
              </a:rPr>
              <a:t>The denser the medium, the faster sound will travel.</a:t>
            </a:r>
          </a:p>
          <a:p>
            <a:pPr>
              <a:spcBef>
                <a:spcPct val="50000"/>
              </a:spcBef>
            </a:pPr>
            <a:r>
              <a:rPr lang="en-US" sz="2800">
                <a:effectLst/>
              </a:rPr>
              <a:t>The higher the temperature, the faster the particles of the medium will move and the faster the particles will carry the sound.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anim calcmode="lin" valueType="num">
                                      <p:cBhvr additive="base">
                                        <p:cTn id="7" dur="500" fill="hold"/>
                                        <p:tgtEl>
                                          <p:spTgt spid="481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3">
                                            <p:txEl>
                                              <p:pRg st="1" end="1"/>
                                            </p:txEl>
                                          </p:spTgt>
                                        </p:tgtEl>
                                        <p:attrNameLst>
                                          <p:attrName>style.visibility</p:attrName>
                                        </p:attrNameLst>
                                      </p:cBhvr>
                                      <p:to>
                                        <p:strVal val="visible"/>
                                      </p:to>
                                    </p:set>
                                    <p:anim calcmode="lin" valueType="num">
                                      <p:cBhvr additive="base">
                                        <p:cTn id="13" dur="500" fill="hold"/>
                                        <p:tgtEl>
                                          <p:spTgt spid="4813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3">
                                            <p:txEl>
                                              <p:pRg st="2" end="2"/>
                                            </p:txEl>
                                          </p:spTgt>
                                        </p:tgtEl>
                                        <p:attrNameLst>
                                          <p:attrName>style.visibility</p:attrName>
                                        </p:attrNameLst>
                                      </p:cBhvr>
                                      <p:to>
                                        <p:strVal val="visible"/>
                                      </p:to>
                                    </p:set>
                                    <p:anim calcmode="lin" valueType="num">
                                      <p:cBhvr additive="base">
                                        <p:cTn id="19" dur="500" fill="hold"/>
                                        <p:tgtEl>
                                          <p:spTgt spid="4813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8134"/>
                                        </p:tgtEl>
                                        <p:attrNameLst>
                                          <p:attrName>style.visibility</p:attrName>
                                        </p:attrNameLst>
                                      </p:cBhvr>
                                      <p:to>
                                        <p:strVal val="visible"/>
                                      </p:to>
                                    </p:set>
                                    <p:anim calcmode="lin" valueType="num">
                                      <p:cBhvr>
                                        <p:cTn id="25" dur="500" fill="hold"/>
                                        <p:tgtEl>
                                          <p:spTgt spid="48134"/>
                                        </p:tgtEl>
                                        <p:attrNameLst>
                                          <p:attrName>ppt_w</p:attrName>
                                        </p:attrNameLst>
                                      </p:cBhvr>
                                      <p:tavLst>
                                        <p:tav tm="0">
                                          <p:val>
                                            <p:fltVal val="0"/>
                                          </p:val>
                                        </p:tav>
                                        <p:tav tm="100000">
                                          <p:val>
                                            <p:strVal val="#ppt_w"/>
                                          </p:val>
                                        </p:tav>
                                      </p:tavLst>
                                    </p:anim>
                                    <p:anim calcmode="lin" valueType="num">
                                      <p:cBhvr>
                                        <p:cTn id="26" dur="500" fill="hold"/>
                                        <p:tgtEl>
                                          <p:spTgt spid="4813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8135">
                                            <p:txEl>
                                              <p:pRg st="0" end="0"/>
                                            </p:txEl>
                                          </p:spTgt>
                                        </p:tgtEl>
                                        <p:attrNameLst>
                                          <p:attrName>style.visibility</p:attrName>
                                        </p:attrNameLst>
                                      </p:cBhvr>
                                      <p:to>
                                        <p:strVal val="visible"/>
                                      </p:to>
                                    </p:set>
                                    <p:anim calcmode="lin" valueType="num">
                                      <p:cBhvr>
                                        <p:cTn id="31" dur="500" fill="hold"/>
                                        <p:tgtEl>
                                          <p:spTgt spid="4813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481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8135">
                                            <p:txEl>
                                              <p:pRg st="1" end="1"/>
                                            </p:txEl>
                                          </p:spTgt>
                                        </p:tgtEl>
                                        <p:attrNameLst>
                                          <p:attrName>style.visibility</p:attrName>
                                        </p:attrNameLst>
                                      </p:cBhvr>
                                      <p:to>
                                        <p:strVal val="visible"/>
                                      </p:to>
                                    </p:set>
                                    <p:anim calcmode="lin" valueType="num">
                                      <p:cBhvr>
                                        <p:cTn id="37" dur="500" fill="hold"/>
                                        <p:tgtEl>
                                          <p:spTgt spid="48135">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4813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p:bldP spid="4813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Text Box 5"/>
          <p:cNvSpPr txBox="1">
            <a:spLocks noChangeArrowheads="1"/>
          </p:cNvSpPr>
          <p:nvPr/>
        </p:nvSpPr>
        <p:spPr bwMode="auto">
          <a:xfrm>
            <a:off x="0" y="0"/>
            <a:ext cx="9144000" cy="4479925"/>
          </a:xfrm>
          <a:prstGeom prst="rect">
            <a:avLst/>
          </a:prstGeom>
          <a:noFill/>
          <a:ln w="9525">
            <a:noFill/>
            <a:miter lim="800000"/>
            <a:headEnd/>
            <a:tailEnd/>
          </a:ln>
          <a:effectLst/>
        </p:spPr>
        <p:txBody>
          <a:bodyPr>
            <a:spAutoFit/>
          </a:bodyPr>
          <a:lstStyle/>
          <a:p>
            <a:pPr>
              <a:spcBef>
                <a:spcPct val="50000"/>
              </a:spcBef>
            </a:pPr>
            <a:r>
              <a:rPr lang="en-US" sz="3200" b="1">
                <a:effectLst/>
              </a:rPr>
              <a:t>What is sound intensity?</a:t>
            </a:r>
          </a:p>
          <a:p>
            <a:pPr>
              <a:spcBef>
                <a:spcPct val="50000"/>
              </a:spcBef>
            </a:pPr>
            <a:r>
              <a:rPr lang="en-US" sz="3200">
                <a:effectLst/>
              </a:rPr>
              <a:t>Sound </a:t>
            </a:r>
            <a:r>
              <a:rPr lang="en-US" sz="3200" b="1" i="1">
                <a:effectLst/>
              </a:rPr>
              <a:t>intensity</a:t>
            </a:r>
            <a:r>
              <a:rPr lang="en-US" sz="3200">
                <a:effectLst/>
              </a:rPr>
              <a:t> is the energy that the sound wave possesses. The greater the intensity of sound the farther the sound will travel and the louder the sound will appear. </a:t>
            </a:r>
          </a:p>
          <a:p>
            <a:pPr>
              <a:spcBef>
                <a:spcPct val="50000"/>
              </a:spcBef>
            </a:pPr>
            <a:r>
              <a:rPr lang="en-US" sz="3200" b="1" i="1">
                <a:effectLst/>
              </a:rPr>
              <a:t>Loudness</a:t>
            </a:r>
            <a:r>
              <a:rPr lang="en-US" sz="3200">
                <a:effectLst/>
              </a:rPr>
              <a:t> is very closely related to intensity. </a:t>
            </a:r>
            <a:r>
              <a:rPr lang="en-US" sz="3200" b="1" i="1">
                <a:effectLst/>
              </a:rPr>
              <a:t>Loudness</a:t>
            </a:r>
            <a:r>
              <a:rPr lang="en-US" sz="3200">
                <a:effectLst/>
              </a:rPr>
              <a:t> is the human perception of the sound intensity. The unit for loudness is </a:t>
            </a:r>
            <a:r>
              <a:rPr lang="en-US" sz="3200" b="1" i="1">
                <a:effectLst/>
              </a:rPr>
              <a:t>decibels</a:t>
            </a:r>
            <a:r>
              <a:rPr lang="en-US" sz="3200">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500" fill="hold"/>
                                        <p:tgtEl>
                                          <p:spTgt spid="5837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837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837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8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8373">
                                            <p:txEl>
                                              <p:pRg st="1" end="1"/>
                                            </p:txEl>
                                          </p:spTgt>
                                        </p:tgtEl>
                                        <p:attrNameLst>
                                          <p:attrName>style.visibility</p:attrName>
                                        </p:attrNameLst>
                                      </p:cBhvr>
                                      <p:to>
                                        <p:strVal val="visible"/>
                                      </p:to>
                                    </p:set>
                                    <p:anim calcmode="lin" valueType="num">
                                      <p:cBhvr>
                                        <p:cTn id="15" dur="500" fill="hold"/>
                                        <p:tgtEl>
                                          <p:spTgt spid="5837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837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837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83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58373">
                                            <p:txEl>
                                              <p:pRg st="2" end="2"/>
                                            </p:txEl>
                                          </p:spTgt>
                                        </p:tgtEl>
                                        <p:attrNameLst>
                                          <p:attrName>style.visibility</p:attrName>
                                        </p:attrNameLst>
                                      </p:cBhvr>
                                      <p:to>
                                        <p:strVal val="visible"/>
                                      </p:to>
                                    </p:set>
                                    <p:anim calcmode="lin" valueType="num">
                                      <p:cBhvr>
                                        <p:cTn id="23" dur="500" fill="hold"/>
                                        <p:tgtEl>
                                          <p:spTgt spid="5837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5837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5837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5837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p:cNvPicPr>
            <a:picLocks noChangeAspect="1" noChangeArrowheads="1"/>
          </p:cNvPicPr>
          <p:nvPr/>
        </p:nvPicPr>
        <p:blipFill>
          <a:blip r:embed="rId2" cstate="print"/>
          <a:srcRect/>
          <a:stretch>
            <a:fillRect/>
          </a:stretch>
        </p:blipFill>
        <p:spPr bwMode="auto">
          <a:xfrm>
            <a:off x="0" y="990600"/>
            <a:ext cx="9144000" cy="4602163"/>
          </a:xfrm>
          <a:prstGeom prst="rect">
            <a:avLst/>
          </a:prstGeom>
          <a:noFill/>
        </p:spPr>
      </p:pic>
      <p:sp>
        <p:nvSpPr>
          <p:cNvPr id="60421" name="Rectangle 5"/>
          <p:cNvSpPr>
            <a:spLocks noChangeArrowheads="1"/>
          </p:cNvSpPr>
          <p:nvPr/>
        </p:nvSpPr>
        <p:spPr bwMode="auto">
          <a:xfrm>
            <a:off x="3657600" y="990600"/>
            <a:ext cx="2286000" cy="533400"/>
          </a:xfrm>
          <a:prstGeom prst="rect">
            <a:avLst/>
          </a:prstGeom>
          <a:solidFill>
            <a:schemeClr val="bg1"/>
          </a:solidFill>
          <a:ln w="9525">
            <a:noFill/>
            <a:miter lim="800000"/>
            <a:headEnd/>
            <a:tailEnd/>
          </a:ln>
          <a:effectLst/>
        </p:spPr>
        <p:txBody>
          <a:bodyPr wrap="none" anchor="ctr"/>
          <a:lstStyle/>
          <a:p>
            <a:endParaRPr lang="en-US"/>
          </a:p>
        </p:txBody>
      </p:sp>
      <p:sp>
        <p:nvSpPr>
          <p:cNvPr id="60422" name="Text Box 6"/>
          <p:cNvSpPr txBox="1">
            <a:spLocks noChangeArrowheads="1"/>
          </p:cNvSpPr>
          <p:nvPr/>
        </p:nvSpPr>
        <p:spPr bwMode="auto">
          <a:xfrm>
            <a:off x="0" y="0"/>
            <a:ext cx="9144000" cy="579438"/>
          </a:xfrm>
          <a:prstGeom prst="rect">
            <a:avLst/>
          </a:prstGeom>
          <a:noFill/>
          <a:ln w="9525">
            <a:noFill/>
            <a:miter lim="800000"/>
            <a:headEnd/>
            <a:tailEnd/>
          </a:ln>
          <a:effectLst/>
        </p:spPr>
        <p:txBody>
          <a:bodyPr>
            <a:spAutoFit/>
          </a:bodyPr>
          <a:lstStyle/>
          <a:p>
            <a:pPr algn="ctr">
              <a:spcBef>
                <a:spcPct val="50000"/>
              </a:spcBef>
            </a:pPr>
            <a:r>
              <a:rPr lang="en-US" sz="3200">
                <a:solidFill>
                  <a:schemeClr val="accent2"/>
                </a:solidFill>
                <a:effectLst/>
              </a:rPr>
              <a:t>Loudness in Decibels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 from="(-#ppt_w/2)" to="(#ppt_x)" calcmode="lin" valueType="num">
                                      <p:cBhvr>
                                        <p:cTn id="7" dur="600" fill="hold">
                                          <p:stCondLst>
                                            <p:cond delay="0"/>
                                          </p:stCondLst>
                                        </p:cTn>
                                        <p:tgtEl>
                                          <p:spTgt spid="60422"/>
                                        </p:tgtEl>
                                        <p:attrNameLst>
                                          <p:attrName>ppt_x</p:attrName>
                                        </p:attrNameLst>
                                      </p:cBhvr>
                                    </p:anim>
                                    <p:anim from="0" to="-1.0" calcmode="lin" valueType="num">
                                      <p:cBhvr>
                                        <p:cTn id="8" dur="200" decel="50000" autoRev="1" fill="hold">
                                          <p:stCondLst>
                                            <p:cond delay="600"/>
                                          </p:stCondLst>
                                        </p:cTn>
                                        <p:tgtEl>
                                          <p:spTgt spid="60422"/>
                                        </p:tgtEl>
                                        <p:attrNameLst>
                                          <p:attrName>xshear</p:attrName>
                                        </p:attrNameLst>
                                      </p:cBhvr>
                                    </p:anim>
                                    <p:animScale>
                                      <p:cBhvr>
                                        <p:cTn id="9" dur="200" decel="100000" autoRev="1" fill="hold">
                                          <p:stCondLst>
                                            <p:cond delay="600"/>
                                          </p:stCondLst>
                                        </p:cTn>
                                        <p:tgtEl>
                                          <p:spTgt spid="60422"/>
                                        </p:tgtEl>
                                      </p:cBhvr>
                                      <p:from x="100000" y="100000"/>
                                      <p:to x="80000" y="100000"/>
                                    </p:animScale>
                                    <p:anim by="(#ppt_h/3+#ppt_w*0.1)" calcmode="lin" valueType="num">
                                      <p:cBhvr additive="sum">
                                        <p:cTn id="10" dur="200" decel="100000" autoRev="1" fill="hold">
                                          <p:stCondLst>
                                            <p:cond delay="600"/>
                                          </p:stCondLst>
                                        </p:cTn>
                                        <p:tgtEl>
                                          <p:spTgt spid="6042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0420"/>
                                        </p:tgtEl>
                                        <p:attrNameLst>
                                          <p:attrName>style.visibility</p:attrName>
                                        </p:attrNameLst>
                                      </p:cBhvr>
                                      <p:to>
                                        <p:strVal val="visible"/>
                                      </p:to>
                                    </p:set>
                                    <p:animEffect transition="in" filter="dissolve">
                                      <p:cBhvr>
                                        <p:cTn id="15"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4" cstate="print"/>
          <a:srcRect/>
          <a:stretch>
            <a:fillRect/>
          </a:stretch>
        </p:blipFill>
        <p:spPr bwMode="auto">
          <a:xfrm>
            <a:off x="228600" y="1770063"/>
            <a:ext cx="6934200" cy="4487862"/>
          </a:xfrm>
          <a:prstGeom prst="rect">
            <a:avLst/>
          </a:prstGeom>
          <a:noFill/>
        </p:spPr>
      </p:pic>
      <p:sp>
        <p:nvSpPr>
          <p:cNvPr id="4101" name="Text Box 5"/>
          <p:cNvSpPr txBox="1">
            <a:spLocks noChangeArrowheads="1"/>
          </p:cNvSpPr>
          <p:nvPr/>
        </p:nvSpPr>
        <p:spPr bwMode="auto">
          <a:xfrm>
            <a:off x="0" y="228600"/>
            <a:ext cx="9144000" cy="1373188"/>
          </a:xfrm>
          <a:prstGeom prst="rect">
            <a:avLst/>
          </a:prstGeom>
          <a:noFill/>
          <a:ln w="9525">
            <a:noFill/>
            <a:miter lim="800000"/>
            <a:headEnd/>
            <a:tailEnd/>
          </a:ln>
          <a:effectLst/>
        </p:spPr>
        <p:txBody>
          <a:bodyPr>
            <a:spAutoFit/>
          </a:bodyPr>
          <a:lstStyle/>
          <a:p>
            <a:pPr>
              <a:spcBef>
                <a:spcPct val="50000"/>
              </a:spcBef>
            </a:pPr>
            <a:r>
              <a:rPr lang="en-US" sz="2800">
                <a:effectLst/>
              </a:rPr>
              <a:t>Waves transfer energy not matter. The water waves below are carrying energy but are not moving. Waves can only exist as they have energy to carry.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500" fill="hold"/>
                                        <p:tgtEl>
                                          <p:spTgt spid="4101"/>
                                        </p:tgtEl>
                                        <p:attrNameLst>
                                          <p:attrName>ppt_w</p:attrName>
                                        </p:attrNameLst>
                                      </p:cBhvr>
                                      <p:tavLst>
                                        <p:tav tm="0">
                                          <p:val>
                                            <p:fltVal val="0"/>
                                          </p:val>
                                        </p:tav>
                                        <p:tav tm="100000">
                                          <p:val>
                                            <p:strVal val="#ppt_w"/>
                                          </p:val>
                                        </p:tav>
                                      </p:tavLst>
                                    </p:anim>
                                    <p:anim calcmode="lin" valueType="num">
                                      <p:cBhvr>
                                        <p:cTn id="8" dur="500" fill="hold"/>
                                        <p:tgtEl>
                                          <p:spTgt spid="410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8" presetClass="entr" presetSubtype="0" accel="10000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p:cTn id="13" dur="2000" fill="hold"/>
                                        <p:tgtEl>
                                          <p:spTgt spid="4100"/>
                                        </p:tgtEl>
                                        <p:attrNameLst>
                                          <p:attrName>ppt_w</p:attrName>
                                        </p:attrNameLst>
                                      </p:cBhvr>
                                      <p:tavLst>
                                        <p:tav tm="0">
                                          <p:val>
                                            <p:strVal val="#ppt_w*2.5"/>
                                          </p:val>
                                        </p:tav>
                                        <p:tav tm="100000">
                                          <p:val>
                                            <p:strVal val="#ppt_w"/>
                                          </p:val>
                                        </p:tav>
                                      </p:tavLst>
                                    </p:anim>
                                    <p:anim calcmode="lin" valueType="num">
                                      <p:cBhvr>
                                        <p:cTn id="14" dur="2000" fill="hold"/>
                                        <p:tgtEl>
                                          <p:spTgt spid="4100"/>
                                        </p:tgtEl>
                                        <p:attrNameLst>
                                          <p:attrName>ppt_h</p:attrName>
                                        </p:attrNameLst>
                                      </p:cBhvr>
                                      <p:tavLst>
                                        <p:tav tm="0">
                                          <p:val>
                                            <p:strVal val="#ppt_h*0.01"/>
                                          </p:val>
                                        </p:tav>
                                        <p:tav tm="100000">
                                          <p:val>
                                            <p:strVal val="#ppt_h"/>
                                          </p:val>
                                        </p:tav>
                                      </p:tavLst>
                                    </p:anim>
                                    <p:anim calcmode="lin" valueType="num">
                                      <p:cBhvr>
                                        <p:cTn id="15" dur="2000" fill="hold"/>
                                        <p:tgtEl>
                                          <p:spTgt spid="4100"/>
                                        </p:tgtEl>
                                        <p:attrNameLst>
                                          <p:attrName>ppt_x</p:attrName>
                                        </p:attrNameLst>
                                      </p:cBhvr>
                                      <p:tavLst>
                                        <p:tav tm="0">
                                          <p:val>
                                            <p:strVal val="#ppt_x"/>
                                          </p:val>
                                        </p:tav>
                                        <p:tav tm="100000">
                                          <p:val>
                                            <p:strVal val="#ppt_x"/>
                                          </p:val>
                                        </p:tav>
                                      </p:tavLst>
                                    </p:anim>
                                    <p:anim calcmode="lin" valueType="num">
                                      <p:cBhvr>
                                        <p:cTn id="16" dur="2000" fill="hold"/>
                                        <p:tgtEl>
                                          <p:spTgt spid="4100"/>
                                        </p:tgtEl>
                                        <p:attrNameLst>
                                          <p:attrName>ppt_y</p:attrName>
                                        </p:attrNameLst>
                                      </p:cBhvr>
                                      <p:tavLst>
                                        <p:tav tm="0">
                                          <p:val>
                                            <p:strVal val="#ppt_h+1"/>
                                          </p:val>
                                        </p:tav>
                                        <p:tav tm="100000">
                                          <p:val>
                                            <p:strVal val="#ppt_y"/>
                                          </p:val>
                                        </p:tav>
                                      </p:tavLst>
                                    </p:anim>
                                    <p:animEffect transition="in" filter="fade">
                                      <p:cBhvr>
                                        <p:cTn id="1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0" y="0"/>
            <a:ext cx="9144000" cy="6851650"/>
          </a:xfrm>
          <a:prstGeom prst="rect">
            <a:avLst/>
          </a:prstGeom>
          <a:noFill/>
          <a:ln w="9525">
            <a:noFill/>
            <a:miter lim="800000"/>
            <a:headEnd/>
            <a:tailEnd/>
          </a:ln>
          <a:effectLst/>
        </p:spPr>
        <p:txBody>
          <a:bodyPr>
            <a:spAutoFit/>
          </a:bodyPr>
          <a:lstStyle/>
          <a:p>
            <a:pPr>
              <a:lnSpc>
                <a:spcPct val="95000"/>
              </a:lnSpc>
              <a:spcBef>
                <a:spcPct val="50000"/>
              </a:spcBef>
            </a:pPr>
            <a:r>
              <a:rPr lang="en-US" sz="3200" b="1">
                <a:effectLst/>
              </a:rPr>
              <a:t>How is </a:t>
            </a:r>
            <a:r>
              <a:rPr lang="en-US" sz="3200" b="1" i="1">
                <a:effectLst/>
              </a:rPr>
              <a:t>frequency</a:t>
            </a:r>
            <a:r>
              <a:rPr lang="en-US" sz="3200" b="1">
                <a:effectLst/>
              </a:rPr>
              <a:t> related to </a:t>
            </a:r>
            <a:r>
              <a:rPr lang="en-US" sz="3200" b="1" i="1">
                <a:effectLst/>
              </a:rPr>
              <a:t>pitch</a:t>
            </a:r>
            <a:r>
              <a:rPr lang="en-US" sz="3200" b="1">
                <a:effectLst/>
              </a:rPr>
              <a:t>?</a:t>
            </a:r>
          </a:p>
          <a:p>
            <a:pPr>
              <a:lnSpc>
                <a:spcPct val="95000"/>
              </a:lnSpc>
              <a:spcBef>
                <a:spcPct val="50000"/>
              </a:spcBef>
            </a:pPr>
            <a:r>
              <a:rPr lang="en-US" sz="3200">
                <a:effectLst/>
              </a:rPr>
              <a:t>The </a:t>
            </a:r>
            <a:r>
              <a:rPr lang="en-US" sz="3200" b="1" i="1">
                <a:effectLst/>
              </a:rPr>
              <a:t>pitch</a:t>
            </a:r>
            <a:r>
              <a:rPr lang="en-US" sz="3200">
                <a:effectLst/>
              </a:rPr>
              <a:t> of a sound wave is directly related to </a:t>
            </a:r>
            <a:r>
              <a:rPr lang="en-US" sz="3200" b="1" i="1">
                <a:effectLst/>
              </a:rPr>
              <a:t>frequency</a:t>
            </a:r>
            <a:r>
              <a:rPr lang="en-US" sz="3200">
                <a:effectLst/>
              </a:rPr>
              <a:t>. A high-pitched sound has a high frequency (a screaming girl). A low-pitched sound has a low frequency (a fog-horn).</a:t>
            </a:r>
          </a:p>
          <a:p>
            <a:pPr>
              <a:lnSpc>
                <a:spcPct val="95000"/>
              </a:lnSpc>
              <a:spcBef>
                <a:spcPct val="50000"/>
              </a:spcBef>
            </a:pPr>
            <a:r>
              <a:rPr lang="en-US" sz="3200">
                <a:effectLst/>
              </a:rPr>
              <a:t>A healthy human ear can hear frequencies in the range of </a:t>
            </a:r>
            <a:r>
              <a:rPr lang="en-US" sz="3200" b="1" u="sng">
                <a:effectLst/>
              </a:rPr>
              <a:t>20 Hz to 20,000 Hz</a:t>
            </a:r>
            <a:r>
              <a:rPr lang="en-US" sz="3200">
                <a:effectLst/>
              </a:rPr>
              <a:t>. Humans cannot hear below 20 Hz. Sounds below this frequency are termed </a:t>
            </a:r>
            <a:r>
              <a:rPr lang="en-US" sz="3200" b="1" i="1">
                <a:effectLst/>
              </a:rPr>
              <a:t>infrasonic</a:t>
            </a:r>
            <a:r>
              <a:rPr lang="en-US" sz="3200">
                <a:effectLst/>
              </a:rPr>
              <a:t>.</a:t>
            </a:r>
          </a:p>
          <a:p>
            <a:pPr>
              <a:lnSpc>
                <a:spcPct val="95000"/>
              </a:lnSpc>
              <a:spcBef>
                <a:spcPct val="50000"/>
              </a:spcBef>
            </a:pPr>
            <a:r>
              <a:rPr lang="en-US" sz="3200">
                <a:effectLst/>
              </a:rPr>
              <a:t>Sounds above 20,000 Hz are termed </a:t>
            </a:r>
            <a:r>
              <a:rPr lang="en-US" sz="3200" b="1" i="1">
                <a:effectLst/>
              </a:rPr>
              <a:t>ultrasonic</a:t>
            </a:r>
            <a:r>
              <a:rPr lang="en-US" sz="3200">
                <a:effectLst/>
              </a:rPr>
              <a:t>. Some animals, such as dogs, can hear frequencies in this range in which humans cannot hear.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anim calcmode="lin" valueType="num">
                                      <p:cBhvr>
                                        <p:cTn id="7" dur="500" fill="hold"/>
                                        <p:tgtEl>
                                          <p:spTgt spid="6144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4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1444">
                                            <p:txEl>
                                              <p:pRg st="1" end="1"/>
                                            </p:txEl>
                                          </p:spTgt>
                                        </p:tgtEl>
                                        <p:attrNameLst>
                                          <p:attrName>style.visibility</p:attrName>
                                        </p:attrNameLst>
                                      </p:cBhvr>
                                      <p:to>
                                        <p:strVal val="visible"/>
                                      </p:to>
                                    </p:set>
                                    <p:anim calcmode="lin" valueType="num">
                                      <p:cBhvr>
                                        <p:cTn id="13" dur="500" fill="hold"/>
                                        <p:tgtEl>
                                          <p:spTgt spid="6144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144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1444">
                                            <p:txEl>
                                              <p:pRg st="2" end="2"/>
                                            </p:txEl>
                                          </p:spTgt>
                                        </p:tgtEl>
                                        <p:attrNameLst>
                                          <p:attrName>style.visibility</p:attrName>
                                        </p:attrNameLst>
                                      </p:cBhvr>
                                      <p:to>
                                        <p:strVal val="visible"/>
                                      </p:to>
                                    </p:set>
                                    <p:anim calcmode="lin" valueType="num">
                                      <p:cBhvr>
                                        <p:cTn id="19" dur="500" fill="hold"/>
                                        <p:tgtEl>
                                          <p:spTgt spid="6144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144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1444">
                                            <p:txEl>
                                              <p:pRg st="3" end="3"/>
                                            </p:txEl>
                                          </p:spTgt>
                                        </p:tgtEl>
                                        <p:attrNameLst>
                                          <p:attrName>style.visibility</p:attrName>
                                        </p:attrNameLst>
                                      </p:cBhvr>
                                      <p:to>
                                        <p:strVal val="visible"/>
                                      </p:to>
                                    </p:set>
                                    <p:anim calcmode="lin" valueType="num">
                                      <p:cBhvr>
                                        <p:cTn id="25" dur="500" fill="hold"/>
                                        <p:tgtEl>
                                          <p:spTgt spid="6144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144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p:cNvPicPr>
            <a:picLocks noChangeAspect="1" noChangeArrowheads="1"/>
          </p:cNvPicPr>
          <p:nvPr/>
        </p:nvPicPr>
        <p:blipFill>
          <a:blip r:embed="rId2" cstate="print"/>
          <a:srcRect/>
          <a:stretch>
            <a:fillRect/>
          </a:stretch>
        </p:blipFill>
        <p:spPr bwMode="auto">
          <a:xfrm>
            <a:off x="0" y="1447800"/>
            <a:ext cx="9144000" cy="2940050"/>
          </a:xfrm>
          <a:prstGeom prst="rect">
            <a:avLst/>
          </a:prstGeom>
          <a:noFill/>
        </p:spPr>
      </p:pic>
      <p:sp>
        <p:nvSpPr>
          <p:cNvPr id="62468" name="Text Box 4"/>
          <p:cNvSpPr txBox="1">
            <a:spLocks noChangeArrowheads="1"/>
          </p:cNvSpPr>
          <p:nvPr/>
        </p:nvSpPr>
        <p:spPr bwMode="auto">
          <a:xfrm>
            <a:off x="0" y="0"/>
            <a:ext cx="9144000" cy="2014538"/>
          </a:xfrm>
          <a:prstGeom prst="rect">
            <a:avLst/>
          </a:prstGeom>
          <a:noFill/>
          <a:ln w="9525">
            <a:noFill/>
            <a:miter lim="800000"/>
            <a:headEnd/>
            <a:tailEnd/>
          </a:ln>
          <a:effectLst/>
        </p:spPr>
        <p:txBody>
          <a:bodyPr>
            <a:spAutoFit/>
          </a:bodyPr>
          <a:lstStyle/>
          <a:p>
            <a:pPr>
              <a:spcBef>
                <a:spcPct val="50000"/>
              </a:spcBef>
            </a:pPr>
            <a:r>
              <a:rPr lang="en-US" sz="2800">
                <a:effectLst/>
              </a:rPr>
              <a:t>What is the </a:t>
            </a:r>
            <a:r>
              <a:rPr lang="en-US" sz="2800" b="1" i="1">
                <a:effectLst/>
              </a:rPr>
              <a:t>Doppler Effect</a:t>
            </a:r>
            <a:r>
              <a:rPr lang="en-US" sz="2800">
                <a:effectLst/>
              </a:rPr>
              <a:t>?</a:t>
            </a:r>
          </a:p>
          <a:p>
            <a:pPr>
              <a:spcBef>
                <a:spcPct val="50000"/>
              </a:spcBef>
            </a:pPr>
            <a:r>
              <a:rPr lang="en-US" sz="2800">
                <a:effectLst/>
              </a:rPr>
              <a:t>The </a:t>
            </a:r>
            <a:r>
              <a:rPr lang="en-US" sz="2800" b="1" i="1">
                <a:effectLst/>
              </a:rPr>
              <a:t>Doppler Effect</a:t>
            </a:r>
            <a:r>
              <a:rPr lang="en-US" sz="2800">
                <a:effectLst/>
              </a:rPr>
              <a:t> is the apparent change in frequency detected when the sound is moving relative to the hearer.</a:t>
            </a:r>
          </a:p>
        </p:txBody>
      </p:sp>
      <p:sp>
        <p:nvSpPr>
          <p:cNvPr id="62471" name="Text Box 7"/>
          <p:cNvSpPr txBox="1">
            <a:spLocks noChangeArrowheads="1"/>
          </p:cNvSpPr>
          <p:nvPr/>
        </p:nvSpPr>
        <p:spPr bwMode="auto">
          <a:xfrm>
            <a:off x="0" y="4783138"/>
            <a:ext cx="9144000" cy="1525587"/>
          </a:xfrm>
          <a:prstGeom prst="rect">
            <a:avLst/>
          </a:prstGeom>
          <a:noFill/>
          <a:ln w="9525">
            <a:noFill/>
            <a:miter lim="800000"/>
            <a:headEnd/>
            <a:tailEnd/>
          </a:ln>
          <a:effectLst/>
        </p:spPr>
        <p:txBody>
          <a:bodyPr>
            <a:spAutoFit/>
          </a:bodyPr>
          <a:lstStyle/>
          <a:p>
            <a:pPr>
              <a:spcBef>
                <a:spcPct val="50000"/>
              </a:spcBef>
            </a:pPr>
            <a:r>
              <a:rPr lang="en-US" sz="2800">
                <a:effectLst/>
              </a:rPr>
              <a:t>Video-</a:t>
            </a:r>
            <a:r>
              <a:rPr lang="en-US" sz="2800">
                <a:effectLst/>
                <a:hlinkClick r:id="rId3"/>
              </a:rPr>
              <a:t>Excellent example of Doppler Effect with car horn</a:t>
            </a:r>
            <a:r>
              <a:rPr lang="en-US" sz="2800">
                <a:effectLst/>
              </a:rPr>
              <a:t> </a:t>
            </a:r>
            <a:r>
              <a:rPr lang="en-US" sz="2400">
                <a:effectLst/>
              </a:rPr>
              <a:t>(26 seconds)</a:t>
            </a:r>
          </a:p>
          <a:p>
            <a:pPr>
              <a:spcBef>
                <a:spcPct val="50000"/>
              </a:spcBef>
            </a:pPr>
            <a:r>
              <a:rPr lang="en-US" sz="2800">
                <a:effectLst/>
              </a:rPr>
              <a:t>Video-</a:t>
            </a:r>
            <a:r>
              <a:rPr lang="en-US" sz="2800">
                <a:effectLst/>
                <a:hlinkClick r:id="rId4"/>
              </a:rPr>
              <a:t>A Motorcycle does the Doppler Effect</a:t>
            </a:r>
            <a:r>
              <a:rPr lang="en-US" sz="2800">
                <a:effectLst/>
              </a:rPr>
              <a:t> </a:t>
            </a:r>
            <a:r>
              <a:rPr lang="en-US" sz="2400">
                <a:effectLst/>
              </a:rPr>
              <a:t>(27 seconds)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2468">
                                            <p:txEl>
                                              <p:pRg st="0" end="0"/>
                                            </p:txEl>
                                          </p:spTgt>
                                        </p:tgtEl>
                                        <p:attrNameLst>
                                          <p:attrName>ppt_x</p:attrName>
                                        </p:attrNameLst>
                                      </p:cBhvr>
                                    </p:anim>
                                    <p:anim from="0" to="-1.0" calcmode="lin" valueType="num">
                                      <p:cBhvr>
                                        <p:cTn id="8" dur="200" decel="50000" autoRev="1" fill="hold">
                                          <p:stCondLst>
                                            <p:cond delay="600"/>
                                          </p:stCondLst>
                                        </p:cTn>
                                        <p:tgtEl>
                                          <p:spTgt spid="62468">
                                            <p:txEl>
                                              <p:pRg st="0" end="0"/>
                                            </p:txEl>
                                          </p:spTgt>
                                        </p:tgtEl>
                                        <p:attrNameLst>
                                          <p:attrName>xshear</p:attrName>
                                        </p:attrNameLst>
                                      </p:cBhvr>
                                    </p:anim>
                                    <p:animScale>
                                      <p:cBhvr>
                                        <p:cTn id="9" dur="200" decel="100000" autoRev="1" fill="hold">
                                          <p:stCondLst>
                                            <p:cond delay="600"/>
                                          </p:stCondLst>
                                        </p:cTn>
                                        <p:tgtEl>
                                          <p:spTgt spid="62468">
                                            <p:txEl>
                                              <p:pRg st="0" end="0"/>
                                            </p:txEl>
                                          </p:spTgt>
                                        </p:tgtEl>
                                      </p:cBhvr>
                                      <p:from x="100000" y="100000"/>
                                      <p:to x="80000" y="100000"/>
                                    </p:animScale>
                                    <p:anim by="(#ppt_h/3+#ppt_w*0.1)" calcmode="lin" valueType="num">
                                      <p:cBhvr additive="sum">
                                        <p:cTn id="10" dur="200" decel="100000" autoRev="1" fill="hold">
                                          <p:stCondLst>
                                            <p:cond delay="600"/>
                                          </p:stCondLst>
                                        </p:cTn>
                                        <p:tgtEl>
                                          <p:spTgt spid="62468">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2468">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62468">
                                            <p:txEl>
                                              <p:pRg st="1" end="1"/>
                                            </p:txEl>
                                          </p:spTgt>
                                        </p:tgtEl>
                                        <p:attrNameLst>
                                          <p:attrName>ppt_x</p:attrName>
                                        </p:attrNameLst>
                                      </p:cBhvr>
                                    </p:anim>
                                    <p:anim from="0" to="-1.0" calcmode="lin" valueType="num">
                                      <p:cBhvr>
                                        <p:cTn id="16" dur="200" decel="50000" autoRev="1" fill="hold">
                                          <p:stCondLst>
                                            <p:cond delay="600"/>
                                          </p:stCondLst>
                                        </p:cTn>
                                        <p:tgtEl>
                                          <p:spTgt spid="62468">
                                            <p:txEl>
                                              <p:pRg st="1" end="1"/>
                                            </p:txEl>
                                          </p:spTgt>
                                        </p:tgtEl>
                                        <p:attrNameLst>
                                          <p:attrName>xshear</p:attrName>
                                        </p:attrNameLst>
                                      </p:cBhvr>
                                    </p:anim>
                                    <p:animScale>
                                      <p:cBhvr>
                                        <p:cTn id="17" dur="200" decel="100000" autoRev="1" fill="hold">
                                          <p:stCondLst>
                                            <p:cond delay="600"/>
                                          </p:stCondLst>
                                        </p:cTn>
                                        <p:tgtEl>
                                          <p:spTgt spid="62468">
                                            <p:txEl>
                                              <p:pRg st="1" end="1"/>
                                            </p:txEl>
                                          </p:spTgt>
                                        </p:tgtEl>
                                      </p:cBhvr>
                                      <p:from x="100000" y="100000"/>
                                      <p:to x="80000" y="100000"/>
                                    </p:animScale>
                                    <p:anim by="(#ppt_h/3+#ppt_w*0.1)" calcmode="lin" valueType="num">
                                      <p:cBhvr additive="sum">
                                        <p:cTn id="18" dur="200" decel="100000" autoRev="1" fill="hold">
                                          <p:stCondLst>
                                            <p:cond delay="600"/>
                                          </p:stCondLst>
                                        </p:cTn>
                                        <p:tgtEl>
                                          <p:spTgt spid="62468">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62469"/>
                                        </p:tgtEl>
                                        <p:attrNameLst>
                                          <p:attrName>style.visibility</p:attrName>
                                        </p:attrNameLst>
                                      </p:cBhvr>
                                      <p:to>
                                        <p:strVal val="visible"/>
                                      </p:to>
                                    </p:set>
                                    <p:anim calcmode="lin" valueType="num">
                                      <p:cBhvr>
                                        <p:cTn id="23" dur="500" fill="hold"/>
                                        <p:tgtEl>
                                          <p:spTgt spid="62469"/>
                                        </p:tgtEl>
                                        <p:attrNameLst>
                                          <p:attrName>ppt_w</p:attrName>
                                        </p:attrNameLst>
                                      </p:cBhvr>
                                      <p:tavLst>
                                        <p:tav tm="0">
                                          <p:val>
                                            <p:fltVal val="0"/>
                                          </p:val>
                                        </p:tav>
                                        <p:tav tm="100000">
                                          <p:val>
                                            <p:strVal val="#ppt_w"/>
                                          </p:val>
                                        </p:tav>
                                      </p:tavLst>
                                    </p:anim>
                                    <p:anim calcmode="lin" valueType="num">
                                      <p:cBhvr>
                                        <p:cTn id="24" dur="500" fill="hold"/>
                                        <p:tgtEl>
                                          <p:spTgt spid="6246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2471">
                                            <p:txEl>
                                              <p:pRg st="0" end="0"/>
                                            </p:txEl>
                                          </p:spTgt>
                                        </p:tgtEl>
                                        <p:attrNameLst>
                                          <p:attrName>style.visibility</p:attrName>
                                        </p:attrNameLst>
                                      </p:cBhvr>
                                      <p:to>
                                        <p:strVal val="visible"/>
                                      </p:to>
                                    </p:set>
                                    <p:animEffect transition="in" filter="dissolve">
                                      <p:cBhvr>
                                        <p:cTn id="29" dur="500"/>
                                        <p:tgtEl>
                                          <p:spTgt spid="6247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2471">
                                            <p:txEl>
                                              <p:pRg st="1" end="1"/>
                                            </p:txEl>
                                          </p:spTgt>
                                        </p:tgtEl>
                                        <p:attrNameLst>
                                          <p:attrName>style.visibility</p:attrName>
                                        </p:attrNameLst>
                                      </p:cBhvr>
                                      <p:to>
                                        <p:strVal val="visible"/>
                                      </p:to>
                                    </p:set>
                                    <p:animEffect transition="in" filter="dissolve">
                                      <p:cBhvr>
                                        <p:cTn id="34" dur="500"/>
                                        <p:tgtEl>
                                          <p:spTgt spid="624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uild="p"/>
      <p:bldP spid="6247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p:cNvPicPr>
            <a:picLocks noChangeAspect="1" noChangeArrowheads="1"/>
          </p:cNvPicPr>
          <p:nvPr/>
        </p:nvPicPr>
        <p:blipFill>
          <a:blip r:embed="rId2" cstate="print"/>
          <a:srcRect/>
          <a:stretch>
            <a:fillRect/>
          </a:stretch>
        </p:blipFill>
        <p:spPr bwMode="auto">
          <a:xfrm>
            <a:off x="76200" y="2133600"/>
            <a:ext cx="4953000" cy="4722813"/>
          </a:xfrm>
          <a:prstGeom prst="rect">
            <a:avLst/>
          </a:prstGeom>
          <a:noFill/>
        </p:spPr>
      </p:pic>
      <p:sp>
        <p:nvSpPr>
          <p:cNvPr id="63492" name="Text Box 4"/>
          <p:cNvSpPr txBox="1">
            <a:spLocks noChangeArrowheads="1"/>
          </p:cNvSpPr>
          <p:nvPr/>
        </p:nvSpPr>
        <p:spPr bwMode="auto">
          <a:xfrm>
            <a:off x="0" y="0"/>
            <a:ext cx="9144000" cy="2351088"/>
          </a:xfrm>
          <a:prstGeom prst="rect">
            <a:avLst/>
          </a:prstGeom>
          <a:noFill/>
          <a:ln w="9525">
            <a:noFill/>
            <a:miter lim="800000"/>
            <a:headEnd/>
            <a:tailEnd/>
          </a:ln>
          <a:effectLst/>
        </p:spPr>
        <p:txBody>
          <a:bodyPr>
            <a:spAutoFit/>
          </a:bodyPr>
          <a:lstStyle/>
          <a:p>
            <a:pPr>
              <a:spcBef>
                <a:spcPct val="50000"/>
              </a:spcBef>
            </a:pPr>
            <a:r>
              <a:rPr lang="en-US" sz="3600" b="1">
                <a:effectLst/>
              </a:rPr>
              <a:t>Using Sound</a:t>
            </a:r>
          </a:p>
          <a:p>
            <a:pPr>
              <a:spcBef>
                <a:spcPct val="50000"/>
              </a:spcBef>
            </a:pPr>
            <a:r>
              <a:rPr lang="en-US" sz="2800" b="1">
                <a:effectLst/>
              </a:rPr>
              <a:t>What is </a:t>
            </a:r>
            <a:r>
              <a:rPr lang="en-US" sz="2800" b="1" i="1">
                <a:effectLst/>
              </a:rPr>
              <a:t>Acoustics</a:t>
            </a:r>
            <a:r>
              <a:rPr lang="en-US" sz="2800" b="1">
                <a:effectLst/>
              </a:rPr>
              <a:t>?</a:t>
            </a:r>
          </a:p>
          <a:p>
            <a:pPr>
              <a:spcBef>
                <a:spcPct val="50000"/>
              </a:spcBef>
            </a:pPr>
            <a:r>
              <a:rPr lang="en-US" sz="2800" b="1" i="1">
                <a:effectLst/>
              </a:rPr>
              <a:t>Acoustics</a:t>
            </a:r>
            <a:r>
              <a:rPr lang="en-US" sz="2800">
                <a:effectLst/>
              </a:rPr>
              <a:t> is the study of sound and ways to optimize the hearing of sound inside various structures.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 calcmode="lin" valueType="num">
                                      <p:cBhvr>
                                        <p:cTn id="7" dur="500" fill="hold"/>
                                        <p:tgtEl>
                                          <p:spTgt spid="6349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349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492">
                                            <p:txEl>
                                              <p:pRg st="1" end="1"/>
                                            </p:txEl>
                                          </p:spTgt>
                                        </p:tgtEl>
                                        <p:attrNameLst>
                                          <p:attrName>style.visibility</p:attrName>
                                        </p:attrNameLst>
                                      </p:cBhvr>
                                      <p:to>
                                        <p:strVal val="visible"/>
                                      </p:to>
                                    </p:set>
                                    <p:anim calcmode="lin" valueType="num">
                                      <p:cBhvr>
                                        <p:cTn id="13" dur="500" fill="hold"/>
                                        <p:tgtEl>
                                          <p:spTgt spid="6349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349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3492">
                                            <p:txEl>
                                              <p:pRg st="2" end="2"/>
                                            </p:txEl>
                                          </p:spTgt>
                                        </p:tgtEl>
                                        <p:attrNameLst>
                                          <p:attrName>style.visibility</p:attrName>
                                        </p:attrNameLst>
                                      </p:cBhvr>
                                      <p:to>
                                        <p:strVal val="visible"/>
                                      </p:to>
                                    </p:set>
                                    <p:anim calcmode="lin" valueType="num">
                                      <p:cBhvr>
                                        <p:cTn id="19" dur="500" fill="hold"/>
                                        <p:tgtEl>
                                          <p:spTgt spid="6349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349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63493"/>
                                        </p:tgtEl>
                                        <p:attrNameLst>
                                          <p:attrName>style.visibility</p:attrName>
                                        </p:attrNameLst>
                                      </p:cBhvr>
                                      <p:to>
                                        <p:strVal val="visible"/>
                                      </p:to>
                                    </p:set>
                                    <p:anim calcmode="lin" valueType="num">
                                      <p:cBhvr>
                                        <p:cTn id="25" dur="2000" fill="hold"/>
                                        <p:tgtEl>
                                          <p:spTgt spid="63493"/>
                                        </p:tgtEl>
                                        <p:attrNameLst>
                                          <p:attrName>ppt_w</p:attrName>
                                        </p:attrNameLst>
                                      </p:cBhvr>
                                      <p:tavLst>
                                        <p:tav tm="0">
                                          <p:val>
                                            <p:strVal val="#ppt_w*2.5"/>
                                          </p:val>
                                        </p:tav>
                                        <p:tav tm="100000">
                                          <p:val>
                                            <p:strVal val="#ppt_w"/>
                                          </p:val>
                                        </p:tav>
                                      </p:tavLst>
                                    </p:anim>
                                    <p:anim calcmode="lin" valueType="num">
                                      <p:cBhvr>
                                        <p:cTn id="26" dur="2000" fill="hold"/>
                                        <p:tgtEl>
                                          <p:spTgt spid="63493"/>
                                        </p:tgtEl>
                                        <p:attrNameLst>
                                          <p:attrName>ppt_h</p:attrName>
                                        </p:attrNameLst>
                                      </p:cBhvr>
                                      <p:tavLst>
                                        <p:tav tm="0">
                                          <p:val>
                                            <p:strVal val="#ppt_h*0.01"/>
                                          </p:val>
                                        </p:tav>
                                        <p:tav tm="100000">
                                          <p:val>
                                            <p:strVal val="#ppt_h"/>
                                          </p:val>
                                        </p:tav>
                                      </p:tavLst>
                                    </p:anim>
                                    <p:anim calcmode="lin" valueType="num">
                                      <p:cBhvr>
                                        <p:cTn id="27" dur="2000" fill="hold"/>
                                        <p:tgtEl>
                                          <p:spTgt spid="63493"/>
                                        </p:tgtEl>
                                        <p:attrNameLst>
                                          <p:attrName>ppt_x</p:attrName>
                                        </p:attrNameLst>
                                      </p:cBhvr>
                                      <p:tavLst>
                                        <p:tav tm="0">
                                          <p:val>
                                            <p:strVal val="#ppt_x"/>
                                          </p:val>
                                        </p:tav>
                                        <p:tav tm="100000">
                                          <p:val>
                                            <p:strVal val="#ppt_x"/>
                                          </p:val>
                                        </p:tav>
                                      </p:tavLst>
                                    </p:anim>
                                    <p:anim calcmode="lin" valueType="num">
                                      <p:cBhvr>
                                        <p:cTn id="28" dur="2000" fill="hold"/>
                                        <p:tgtEl>
                                          <p:spTgt spid="63493"/>
                                        </p:tgtEl>
                                        <p:attrNameLst>
                                          <p:attrName>ppt_y</p:attrName>
                                        </p:attrNameLst>
                                      </p:cBhvr>
                                      <p:tavLst>
                                        <p:tav tm="0">
                                          <p:val>
                                            <p:strVal val="#ppt_h+1"/>
                                          </p:val>
                                        </p:tav>
                                        <p:tav tm="100000">
                                          <p:val>
                                            <p:strVal val="#ppt_y"/>
                                          </p:val>
                                        </p:tav>
                                      </p:tavLst>
                                    </p:anim>
                                    <p:animEffect transition="in" filter="fade">
                                      <p:cBhvr>
                                        <p:cTn id="29" dur="20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0" y="0"/>
            <a:ext cx="4154488" cy="579438"/>
          </a:xfrm>
          <a:prstGeom prst="rect">
            <a:avLst/>
          </a:prstGeom>
          <a:noFill/>
          <a:ln w="9525">
            <a:noFill/>
            <a:miter lim="800000"/>
            <a:headEnd/>
            <a:tailEnd/>
          </a:ln>
          <a:effectLst/>
        </p:spPr>
        <p:txBody>
          <a:bodyPr wrap="none">
            <a:spAutoFit/>
          </a:bodyPr>
          <a:lstStyle/>
          <a:p>
            <a:pPr>
              <a:spcBef>
                <a:spcPct val="50000"/>
              </a:spcBef>
            </a:pPr>
            <a:r>
              <a:rPr lang="en-US" sz="3200">
                <a:effectLst/>
              </a:rPr>
              <a:t>What is echolocation?</a:t>
            </a:r>
          </a:p>
        </p:txBody>
      </p:sp>
      <p:pic>
        <p:nvPicPr>
          <p:cNvPr id="64517" name="Picture 5"/>
          <p:cNvPicPr>
            <a:picLocks noChangeAspect="1" noChangeArrowheads="1"/>
          </p:cNvPicPr>
          <p:nvPr/>
        </p:nvPicPr>
        <p:blipFill>
          <a:blip r:embed="rId3" cstate="print"/>
          <a:srcRect/>
          <a:stretch>
            <a:fillRect/>
          </a:stretch>
        </p:blipFill>
        <p:spPr bwMode="auto">
          <a:xfrm>
            <a:off x="0" y="533400"/>
            <a:ext cx="9144000" cy="41417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p:cTn id="7" dur="500" fill="hold"/>
                                        <p:tgtEl>
                                          <p:spTgt spid="64517"/>
                                        </p:tgtEl>
                                        <p:attrNameLst>
                                          <p:attrName>ppt_w</p:attrName>
                                        </p:attrNameLst>
                                      </p:cBhvr>
                                      <p:tavLst>
                                        <p:tav tm="0">
                                          <p:val>
                                            <p:strVal val="4*#ppt_w"/>
                                          </p:val>
                                        </p:tav>
                                        <p:tav tm="100000">
                                          <p:val>
                                            <p:strVal val="#ppt_w"/>
                                          </p:val>
                                        </p:tav>
                                      </p:tavLst>
                                    </p:anim>
                                    <p:anim calcmode="lin" valueType="num">
                                      <p:cBhvr>
                                        <p:cTn id="8" dur="500" fill="hold"/>
                                        <p:tgtEl>
                                          <p:spTgt spid="6451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2" cstate="print"/>
          <a:srcRect/>
          <a:stretch>
            <a:fillRect/>
          </a:stretch>
        </p:blipFill>
        <p:spPr bwMode="auto">
          <a:xfrm>
            <a:off x="0" y="0"/>
            <a:ext cx="9144000" cy="68945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p:cTn id="7" dur="500" fill="hold"/>
                                        <p:tgtEl>
                                          <p:spTgt spid="65540"/>
                                        </p:tgtEl>
                                        <p:attrNameLst>
                                          <p:attrName>ppt_w</p:attrName>
                                        </p:attrNameLst>
                                      </p:cBhvr>
                                      <p:tavLst>
                                        <p:tav tm="0">
                                          <p:val>
                                            <p:strVal val="2/3*#ppt_w"/>
                                          </p:val>
                                        </p:tav>
                                        <p:tav tm="100000">
                                          <p:val>
                                            <p:strVal val="#ppt_w"/>
                                          </p:val>
                                        </p:tav>
                                      </p:tavLst>
                                    </p:anim>
                                    <p:anim calcmode="lin" valueType="num">
                                      <p:cBhvr>
                                        <p:cTn id="8" dur="500" fill="hold"/>
                                        <p:tgtEl>
                                          <p:spTgt spid="6554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0" y="0"/>
            <a:ext cx="9144000" cy="2014538"/>
          </a:xfrm>
          <a:prstGeom prst="rect">
            <a:avLst/>
          </a:prstGeom>
          <a:noFill/>
          <a:ln w="9525">
            <a:noFill/>
            <a:miter lim="800000"/>
            <a:headEnd/>
            <a:tailEnd/>
          </a:ln>
          <a:effectLst/>
        </p:spPr>
        <p:txBody>
          <a:bodyPr>
            <a:spAutoFit/>
          </a:bodyPr>
          <a:lstStyle/>
          <a:p>
            <a:pPr>
              <a:spcBef>
                <a:spcPct val="50000"/>
              </a:spcBef>
            </a:pPr>
            <a:r>
              <a:rPr lang="en-US" sz="2800" b="1">
                <a:effectLst/>
              </a:rPr>
              <a:t>What is sonar?</a:t>
            </a:r>
          </a:p>
          <a:p>
            <a:pPr>
              <a:spcBef>
                <a:spcPct val="50000"/>
              </a:spcBef>
            </a:pPr>
            <a:r>
              <a:rPr lang="en-US" sz="2800" b="1" i="1">
                <a:effectLst/>
              </a:rPr>
              <a:t>Sonar</a:t>
            </a:r>
            <a:r>
              <a:rPr lang="en-US" sz="2800">
                <a:effectLst/>
              </a:rPr>
              <a:t> is a system that uses the reflection of underwater sound waves to detect objects. This has been used to find sunken ships and schools of fish. </a:t>
            </a:r>
          </a:p>
        </p:txBody>
      </p:sp>
      <p:pic>
        <p:nvPicPr>
          <p:cNvPr id="66565" name="Picture 5"/>
          <p:cNvPicPr>
            <a:picLocks noChangeAspect="1" noChangeArrowheads="1"/>
          </p:cNvPicPr>
          <p:nvPr/>
        </p:nvPicPr>
        <p:blipFill>
          <a:blip r:embed="rId2" cstate="print"/>
          <a:srcRect/>
          <a:stretch>
            <a:fillRect/>
          </a:stretch>
        </p:blipFill>
        <p:spPr bwMode="auto">
          <a:xfrm>
            <a:off x="304800" y="1944688"/>
            <a:ext cx="5943600" cy="49133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Effect transition="in" filter="strips(downLeft)">
                                      <p:cBhvr>
                                        <p:cTn id="7" dur="500"/>
                                        <p:tgtEl>
                                          <p:spTgt spid="665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6564">
                                            <p:txEl>
                                              <p:pRg st="1" end="1"/>
                                            </p:txEl>
                                          </p:spTgt>
                                        </p:tgtEl>
                                        <p:attrNameLst>
                                          <p:attrName>style.visibility</p:attrName>
                                        </p:attrNameLst>
                                      </p:cBhvr>
                                      <p:to>
                                        <p:strVal val="visible"/>
                                      </p:to>
                                    </p:set>
                                    <p:animEffect transition="in" filter="strips(downLeft)">
                                      <p:cBhvr>
                                        <p:cTn id="12" dur="500"/>
                                        <p:tgtEl>
                                          <p:spTgt spid="665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6565"/>
                                        </p:tgtEl>
                                        <p:attrNameLst>
                                          <p:attrName>style.visibility</p:attrName>
                                        </p:attrNameLst>
                                      </p:cBhvr>
                                      <p:to>
                                        <p:strVal val="visible"/>
                                      </p:to>
                                    </p:set>
                                    <p:animEffect transition="in" filter="dissolve">
                                      <p:cBhvr>
                                        <p:cTn id="17" dur="5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990600" y="958850"/>
            <a:ext cx="8458200" cy="641350"/>
          </a:xfrm>
          <a:prstGeom prst="rect">
            <a:avLst/>
          </a:prstGeom>
          <a:noFill/>
          <a:ln w="9525">
            <a:noFill/>
            <a:miter lim="800000"/>
            <a:headEnd/>
            <a:tailEnd/>
          </a:ln>
          <a:effectLst/>
        </p:spPr>
        <p:txBody>
          <a:bodyPr>
            <a:spAutoFit/>
          </a:bodyPr>
          <a:lstStyle/>
          <a:p>
            <a:pPr>
              <a:spcBef>
                <a:spcPct val="50000"/>
              </a:spcBef>
            </a:pPr>
            <a:r>
              <a:rPr lang="en-US" sz="3600" b="1">
                <a:effectLst/>
              </a:rPr>
              <a:t>This concludes Module 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0" y="0"/>
            <a:ext cx="9144000" cy="2803525"/>
          </a:xfrm>
          <a:prstGeom prst="rect">
            <a:avLst/>
          </a:prstGeom>
          <a:noFill/>
          <a:ln w="9525">
            <a:noFill/>
            <a:miter lim="800000"/>
            <a:headEnd/>
            <a:tailEnd/>
          </a:ln>
          <a:effectLst/>
        </p:spPr>
        <p:txBody>
          <a:bodyPr>
            <a:spAutoFit/>
          </a:bodyPr>
          <a:lstStyle/>
          <a:p>
            <a:pPr>
              <a:spcBef>
                <a:spcPct val="50000"/>
              </a:spcBef>
            </a:pPr>
            <a:r>
              <a:rPr lang="en-US" sz="2800" b="1">
                <a:effectLst/>
              </a:rPr>
              <a:t>What are mechanical waves?</a:t>
            </a:r>
          </a:p>
          <a:p>
            <a:pPr>
              <a:spcBef>
                <a:spcPct val="50000"/>
              </a:spcBef>
            </a:pPr>
            <a:r>
              <a:rPr lang="en-US" sz="2400">
                <a:effectLst/>
              </a:rPr>
              <a:t>Mechanical waves are waves which require a medium. A medium is a form of matter through which the wave travels (such as water, air, glass, etc.)  Waves such as light, x-rays, and other forms of radiation do not require a medium.</a:t>
            </a:r>
          </a:p>
          <a:p>
            <a:pPr>
              <a:spcBef>
                <a:spcPct val="50000"/>
              </a:spcBef>
            </a:pPr>
            <a:r>
              <a:rPr lang="en-US" sz="2800" b="1">
                <a:effectLst/>
              </a:rPr>
              <a:t>What are the two kinds of mechanical waves?</a:t>
            </a:r>
          </a:p>
        </p:txBody>
      </p:sp>
      <p:sp>
        <p:nvSpPr>
          <p:cNvPr id="5125" name="Text Box 5"/>
          <p:cNvSpPr txBox="1">
            <a:spLocks noChangeArrowheads="1"/>
          </p:cNvSpPr>
          <p:nvPr/>
        </p:nvSpPr>
        <p:spPr bwMode="auto">
          <a:xfrm>
            <a:off x="0" y="2819400"/>
            <a:ext cx="9144000" cy="579438"/>
          </a:xfrm>
          <a:prstGeom prst="rect">
            <a:avLst/>
          </a:prstGeom>
          <a:noFill/>
          <a:ln w="9525">
            <a:noFill/>
            <a:miter lim="800000"/>
            <a:headEnd/>
            <a:tailEnd/>
          </a:ln>
          <a:effectLst/>
        </p:spPr>
        <p:txBody>
          <a:bodyPr>
            <a:spAutoFit/>
          </a:bodyPr>
          <a:lstStyle/>
          <a:p>
            <a:pPr>
              <a:spcBef>
                <a:spcPct val="50000"/>
              </a:spcBef>
            </a:pPr>
            <a:r>
              <a:rPr lang="en-US" sz="3200" b="1">
                <a:effectLst/>
              </a:rPr>
              <a:t>Transverse Waves</a:t>
            </a:r>
          </a:p>
        </p:txBody>
      </p:sp>
      <p:pic>
        <p:nvPicPr>
          <p:cNvPr id="5126" name="Picture 6" descr="Twave"/>
          <p:cNvPicPr>
            <a:picLocks noChangeAspect="1" noChangeArrowheads="1"/>
          </p:cNvPicPr>
          <p:nvPr/>
        </p:nvPicPr>
        <p:blipFill>
          <a:blip r:embed="rId4" cstate="print"/>
          <a:srcRect/>
          <a:stretch>
            <a:fillRect/>
          </a:stretch>
        </p:blipFill>
        <p:spPr bwMode="auto">
          <a:xfrm>
            <a:off x="1676400" y="3505200"/>
            <a:ext cx="4610100" cy="1352550"/>
          </a:xfrm>
          <a:prstGeom prst="rect">
            <a:avLst/>
          </a:prstGeom>
          <a:noFill/>
        </p:spPr>
      </p:pic>
      <p:sp>
        <p:nvSpPr>
          <p:cNvPr id="5127" name="Text Box 7"/>
          <p:cNvSpPr txBox="1">
            <a:spLocks noChangeArrowheads="1"/>
          </p:cNvSpPr>
          <p:nvPr/>
        </p:nvSpPr>
        <p:spPr bwMode="auto">
          <a:xfrm>
            <a:off x="304800" y="5181600"/>
            <a:ext cx="8686800" cy="1373188"/>
          </a:xfrm>
          <a:prstGeom prst="rect">
            <a:avLst/>
          </a:prstGeom>
          <a:noFill/>
          <a:ln w="9525">
            <a:noFill/>
            <a:miter lim="800000"/>
            <a:headEnd/>
            <a:tailEnd/>
          </a:ln>
          <a:effectLst/>
        </p:spPr>
        <p:txBody>
          <a:bodyPr>
            <a:spAutoFit/>
          </a:bodyPr>
          <a:lstStyle/>
          <a:p>
            <a:pPr algn="ctr">
              <a:spcBef>
                <a:spcPct val="50000"/>
              </a:spcBef>
            </a:pPr>
            <a:r>
              <a:rPr lang="en-US" sz="2800">
                <a:effectLst/>
              </a:rPr>
              <a:t>In a transverse wave the matter in the wave moves up and down at a right angle to the direction of the wave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124">
                                            <p:txEl>
                                              <p:pRg st="0" end="0"/>
                                            </p:txEl>
                                          </p:spTgt>
                                        </p:tgtEl>
                                        <p:attrNameLst>
                                          <p:attrName>ppt_x</p:attrName>
                                        </p:attrNameLst>
                                      </p:cBhvr>
                                    </p:anim>
                                    <p:anim from="0" to="-1.0" calcmode="lin" valueType="num">
                                      <p:cBhvr>
                                        <p:cTn id="8" dur="200" decel="50000" autoRev="1" fill="hold">
                                          <p:stCondLst>
                                            <p:cond delay="600"/>
                                          </p:stCondLst>
                                        </p:cTn>
                                        <p:tgtEl>
                                          <p:spTgt spid="5124">
                                            <p:txEl>
                                              <p:pRg st="0" end="0"/>
                                            </p:txEl>
                                          </p:spTgt>
                                        </p:tgtEl>
                                        <p:attrNameLst>
                                          <p:attrName>xshear</p:attrName>
                                        </p:attrNameLst>
                                      </p:cBhvr>
                                    </p:anim>
                                    <p:animScale>
                                      <p:cBhvr>
                                        <p:cTn id="9" dur="200" decel="100000" autoRev="1" fill="hold">
                                          <p:stCondLst>
                                            <p:cond delay="600"/>
                                          </p:stCondLst>
                                        </p:cTn>
                                        <p:tgtEl>
                                          <p:spTgt spid="5124">
                                            <p:txEl>
                                              <p:pRg st="0" end="0"/>
                                            </p:txEl>
                                          </p:spTgt>
                                        </p:tgtEl>
                                      </p:cBhvr>
                                      <p:from x="100000" y="100000"/>
                                      <p:to x="80000" y="100000"/>
                                    </p:animScale>
                                    <p:anim by="(#ppt_h/3+#ppt_w*0.1)" calcmode="lin" valueType="num">
                                      <p:cBhvr additive="sum">
                                        <p:cTn id="10" dur="200" decel="100000" autoRev="1" fill="hold">
                                          <p:stCondLst>
                                            <p:cond delay="600"/>
                                          </p:stCondLst>
                                        </p:cTn>
                                        <p:tgtEl>
                                          <p:spTgt spid="5124">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124">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5124">
                                            <p:txEl>
                                              <p:pRg st="1" end="1"/>
                                            </p:txEl>
                                          </p:spTgt>
                                        </p:tgtEl>
                                        <p:attrNameLst>
                                          <p:attrName>ppt_x</p:attrName>
                                        </p:attrNameLst>
                                      </p:cBhvr>
                                    </p:anim>
                                    <p:anim from="0" to="-1.0" calcmode="lin" valueType="num">
                                      <p:cBhvr>
                                        <p:cTn id="16" dur="200" decel="50000" autoRev="1" fill="hold">
                                          <p:stCondLst>
                                            <p:cond delay="600"/>
                                          </p:stCondLst>
                                        </p:cTn>
                                        <p:tgtEl>
                                          <p:spTgt spid="5124">
                                            <p:txEl>
                                              <p:pRg st="1" end="1"/>
                                            </p:txEl>
                                          </p:spTgt>
                                        </p:tgtEl>
                                        <p:attrNameLst>
                                          <p:attrName>xshear</p:attrName>
                                        </p:attrNameLst>
                                      </p:cBhvr>
                                    </p:anim>
                                    <p:animScale>
                                      <p:cBhvr>
                                        <p:cTn id="17" dur="200" decel="100000" autoRev="1" fill="hold">
                                          <p:stCondLst>
                                            <p:cond delay="600"/>
                                          </p:stCondLst>
                                        </p:cTn>
                                        <p:tgtEl>
                                          <p:spTgt spid="5124">
                                            <p:txEl>
                                              <p:pRg st="1" end="1"/>
                                            </p:txEl>
                                          </p:spTgt>
                                        </p:tgtEl>
                                      </p:cBhvr>
                                      <p:from x="100000" y="100000"/>
                                      <p:to x="80000" y="100000"/>
                                    </p:animScale>
                                    <p:anim by="(#ppt_h/3+#ppt_w*0.1)" calcmode="lin" valueType="num">
                                      <p:cBhvr additive="sum">
                                        <p:cTn id="18" dur="200" decel="100000" autoRev="1" fill="hold">
                                          <p:stCondLst>
                                            <p:cond delay="600"/>
                                          </p:stCondLst>
                                        </p:cTn>
                                        <p:tgtEl>
                                          <p:spTgt spid="5124">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5124">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5124">
                                            <p:txEl>
                                              <p:pRg st="2" end="2"/>
                                            </p:txEl>
                                          </p:spTgt>
                                        </p:tgtEl>
                                        <p:attrNameLst>
                                          <p:attrName>ppt_x</p:attrName>
                                        </p:attrNameLst>
                                      </p:cBhvr>
                                    </p:anim>
                                    <p:anim from="0" to="-1.0" calcmode="lin" valueType="num">
                                      <p:cBhvr>
                                        <p:cTn id="24" dur="200" decel="50000" autoRev="1" fill="hold">
                                          <p:stCondLst>
                                            <p:cond delay="600"/>
                                          </p:stCondLst>
                                        </p:cTn>
                                        <p:tgtEl>
                                          <p:spTgt spid="5124">
                                            <p:txEl>
                                              <p:pRg st="2" end="2"/>
                                            </p:txEl>
                                          </p:spTgt>
                                        </p:tgtEl>
                                        <p:attrNameLst>
                                          <p:attrName>xshear</p:attrName>
                                        </p:attrNameLst>
                                      </p:cBhvr>
                                    </p:anim>
                                    <p:animScale>
                                      <p:cBhvr>
                                        <p:cTn id="25" dur="200" decel="100000" autoRev="1" fill="hold">
                                          <p:stCondLst>
                                            <p:cond delay="600"/>
                                          </p:stCondLst>
                                        </p:cTn>
                                        <p:tgtEl>
                                          <p:spTgt spid="5124">
                                            <p:txEl>
                                              <p:pRg st="2" end="2"/>
                                            </p:txEl>
                                          </p:spTgt>
                                        </p:tgtEl>
                                      </p:cBhvr>
                                      <p:from x="100000" y="100000"/>
                                      <p:to x="80000" y="100000"/>
                                    </p:animScale>
                                    <p:anim by="(#ppt_h/3+#ppt_w*0.1)" calcmode="lin" valueType="num">
                                      <p:cBhvr additive="sum">
                                        <p:cTn id="26" dur="200" decel="100000" autoRev="1" fill="hold">
                                          <p:stCondLst>
                                            <p:cond delay="600"/>
                                          </p:stCondLst>
                                        </p:cTn>
                                        <p:tgtEl>
                                          <p:spTgt spid="5124">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125"/>
                                        </p:tgtEl>
                                        <p:attrNameLst>
                                          <p:attrName>style.visibility</p:attrName>
                                        </p:attrNameLst>
                                      </p:cBhvr>
                                      <p:to>
                                        <p:strVal val="visible"/>
                                      </p:to>
                                    </p:set>
                                    <p:anim calcmode="lin" valueType="num">
                                      <p:cBhvr>
                                        <p:cTn id="31" dur="500" fill="hold"/>
                                        <p:tgtEl>
                                          <p:spTgt spid="5125"/>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125"/>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125"/>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5126"/>
                                        </p:tgtEl>
                                        <p:attrNameLst>
                                          <p:attrName>style.visibility</p:attrName>
                                        </p:attrNameLst>
                                      </p:cBhvr>
                                      <p:to>
                                        <p:strVal val="visible"/>
                                      </p:to>
                                    </p:set>
                                    <p:anim calcmode="lin" valueType="num">
                                      <p:cBhvr additive="base">
                                        <p:cTn id="39" dur="2000" fill="hold"/>
                                        <p:tgtEl>
                                          <p:spTgt spid="5126"/>
                                        </p:tgtEl>
                                        <p:attrNameLst>
                                          <p:attrName>ppt_x</p:attrName>
                                        </p:attrNameLst>
                                      </p:cBhvr>
                                      <p:tavLst>
                                        <p:tav tm="0">
                                          <p:val>
                                            <p:strVal val="0-#ppt_w/2"/>
                                          </p:val>
                                        </p:tav>
                                        <p:tav tm="100000">
                                          <p:val>
                                            <p:strVal val="#ppt_x"/>
                                          </p:val>
                                        </p:tav>
                                      </p:tavLst>
                                    </p:anim>
                                    <p:anim calcmode="lin" valueType="num">
                                      <p:cBhvr additive="base">
                                        <p:cTn id="40" dur="20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2" fill="hold" nodeType="clickEffect">
                                  <p:stCondLst>
                                    <p:cond delay="0"/>
                                  </p:stCondLst>
                                  <p:childTnLst>
                                    <p:anim calcmode="lin" valueType="num">
                                      <p:cBhvr additive="base">
                                        <p:cTn id="44" dur="2000"/>
                                        <p:tgtEl>
                                          <p:spTgt spid="5126"/>
                                        </p:tgtEl>
                                        <p:attrNameLst>
                                          <p:attrName>ppt_x</p:attrName>
                                        </p:attrNameLst>
                                      </p:cBhvr>
                                      <p:tavLst>
                                        <p:tav tm="0">
                                          <p:val>
                                            <p:strVal val="ppt_x"/>
                                          </p:val>
                                        </p:tav>
                                        <p:tav tm="100000">
                                          <p:val>
                                            <p:strVal val="1+ppt_w/2"/>
                                          </p:val>
                                        </p:tav>
                                      </p:tavLst>
                                    </p:anim>
                                    <p:anim calcmode="lin" valueType="num">
                                      <p:cBhvr additive="base">
                                        <p:cTn id="45" dur="2000"/>
                                        <p:tgtEl>
                                          <p:spTgt spid="5126"/>
                                        </p:tgtEl>
                                        <p:attrNameLst>
                                          <p:attrName>ppt_y</p:attrName>
                                        </p:attrNameLst>
                                      </p:cBhvr>
                                      <p:tavLst>
                                        <p:tav tm="0">
                                          <p:val>
                                            <p:strVal val="ppt_y"/>
                                          </p:val>
                                        </p:tav>
                                        <p:tav tm="100000">
                                          <p:val>
                                            <p:strVal val="ppt_y"/>
                                          </p:val>
                                        </p:tav>
                                      </p:tavLst>
                                    </p:anim>
                                    <p:set>
                                      <p:cBhvr>
                                        <p:cTn id="46" dur="1" fill="hold">
                                          <p:stCondLst>
                                            <p:cond delay="1999"/>
                                          </p:stCondLst>
                                        </p:cTn>
                                        <p:tgtEl>
                                          <p:spTgt spid="51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5127"/>
                                        </p:tgtEl>
                                        <p:attrNameLst>
                                          <p:attrName>style.visibility</p:attrName>
                                        </p:attrNameLst>
                                      </p:cBhvr>
                                      <p:to>
                                        <p:strVal val="visible"/>
                                      </p:to>
                                    </p:set>
                                    <p:anim calcmode="lin" valueType="num">
                                      <p:cBhvr>
                                        <p:cTn id="51" dur="500" fill="hold"/>
                                        <p:tgtEl>
                                          <p:spTgt spid="5127"/>
                                        </p:tgtEl>
                                        <p:attrNameLst>
                                          <p:attrName>ppt_w</p:attrName>
                                        </p:attrNameLst>
                                      </p:cBhvr>
                                      <p:tavLst>
                                        <p:tav tm="0">
                                          <p:val>
                                            <p:fltVal val="0"/>
                                          </p:val>
                                        </p:tav>
                                        <p:tav tm="100000">
                                          <p:val>
                                            <p:strVal val="#ppt_w"/>
                                          </p:val>
                                        </p:tav>
                                      </p:tavLst>
                                    </p:anim>
                                    <p:anim calcmode="lin" valueType="num">
                                      <p:cBhvr>
                                        <p:cTn id="52" dur="500" fill="hold"/>
                                        <p:tgtEl>
                                          <p:spTgt spid="5127"/>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5126"/>
                                        </p:tgtEl>
                                        <p:attrNameLst>
                                          <p:attrName>style.visibility</p:attrName>
                                        </p:attrNameLst>
                                      </p:cBhvr>
                                      <p:to>
                                        <p:strVal val="visible"/>
                                      </p:to>
                                    </p:set>
                                    <p:anim calcmode="lin" valueType="num">
                                      <p:cBhvr additive="base">
                                        <p:cTn id="57" dur="1000" fill="hold"/>
                                        <p:tgtEl>
                                          <p:spTgt spid="5126"/>
                                        </p:tgtEl>
                                        <p:attrNameLst>
                                          <p:attrName>ppt_x</p:attrName>
                                        </p:attrNameLst>
                                      </p:cBhvr>
                                      <p:tavLst>
                                        <p:tav tm="0">
                                          <p:val>
                                            <p:strVal val="0-#ppt_w/2"/>
                                          </p:val>
                                        </p:tav>
                                        <p:tav tm="100000">
                                          <p:val>
                                            <p:strVal val="#ppt_x"/>
                                          </p:val>
                                        </p:tav>
                                      </p:tavLst>
                                    </p:anim>
                                    <p:anim calcmode="lin" valueType="num">
                                      <p:cBhvr additive="base">
                                        <p:cTn id="58" dur="1000" fill="hold"/>
                                        <p:tgtEl>
                                          <p:spTgt spid="5126"/>
                                        </p:tgtEl>
                                        <p:attrNameLst>
                                          <p:attrName>ppt_y</p:attrName>
                                        </p:attrNameLst>
                                      </p:cBhvr>
                                      <p:tavLst>
                                        <p:tav tm="0">
                                          <p:val>
                                            <p:strVal val="#ppt_y"/>
                                          </p:val>
                                        </p:tav>
                                        <p:tav tm="100000">
                                          <p:val>
                                            <p:strVal val="#ppt_y"/>
                                          </p:val>
                                        </p:tav>
                                      </p:tavLst>
                                    </p:anim>
                                  </p:childTnLst>
                                </p:cTn>
                              </p:par>
                            </p:childTnLst>
                          </p:cTn>
                        </p:par>
                        <p:par>
                          <p:cTn id="59" fill="hold">
                            <p:stCondLst>
                              <p:cond delay="1000"/>
                            </p:stCondLst>
                            <p:childTnLst>
                              <p:par>
                                <p:cTn id="60" presetID="2" presetClass="exit" presetSubtype="2" fill="hold" nodeType="afterEffect">
                                  <p:stCondLst>
                                    <p:cond delay="0"/>
                                  </p:stCondLst>
                                  <p:childTnLst>
                                    <p:anim calcmode="lin" valueType="num">
                                      <p:cBhvr additive="base">
                                        <p:cTn id="61" dur="1000"/>
                                        <p:tgtEl>
                                          <p:spTgt spid="5126"/>
                                        </p:tgtEl>
                                        <p:attrNameLst>
                                          <p:attrName>ppt_x</p:attrName>
                                        </p:attrNameLst>
                                      </p:cBhvr>
                                      <p:tavLst>
                                        <p:tav tm="0">
                                          <p:val>
                                            <p:strVal val="ppt_x"/>
                                          </p:val>
                                        </p:tav>
                                        <p:tav tm="100000">
                                          <p:val>
                                            <p:strVal val="1+ppt_w/2"/>
                                          </p:val>
                                        </p:tav>
                                      </p:tavLst>
                                    </p:anim>
                                    <p:anim calcmode="lin" valueType="num">
                                      <p:cBhvr additive="base">
                                        <p:cTn id="62" dur="1000"/>
                                        <p:tgtEl>
                                          <p:spTgt spid="5126"/>
                                        </p:tgtEl>
                                        <p:attrNameLst>
                                          <p:attrName>ppt_y</p:attrName>
                                        </p:attrNameLst>
                                      </p:cBhvr>
                                      <p:tavLst>
                                        <p:tav tm="0">
                                          <p:val>
                                            <p:strVal val="ppt_y"/>
                                          </p:val>
                                        </p:tav>
                                        <p:tav tm="100000">
                                          <p:val>
                                            <p:strVal val="ppt_y"/>
                                          </p:val>
                                        </p:tav>
                                      </p:tavLst>
                                    </p:anim>
                                    <p:set>
                                      <p:cBhvr>
                                        <p:cTn id="63" dur="1" fill="hold">
                                          <p:stCondLst>
                                            <p:cond delay="999"/>
                                          </p:stCondLst>
                                        </p:cTn>
                                        <p:tgtEl>
                                          <p:spTgt spid="5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P spid="5125" grpId="0"/>
      <p:bldP spid="51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0"/>
            <a:ext cx="9144000" cy="2803525"/>
          </a:xfrm>
          <a:prstGeom prst="rect">
            <a:avLst/>
          </a:prstGeom>
          <a:noFill/>
          <a:ln w="9525">
            <a:noFill/>
            <a:miter lim="800000"/>
            <a:headEnd/>
            <a:tailEnd/>
          </a:ln>
          <a:effectLst/>
        </p:spPr>
        <p:txBody>
          <a:bodyPr>
            <a:spAutoFit/>
          </a:bodyPr>
          <a:lstStyle/>
          <a:p>
            <a:pPr>
              <a:spcBef>
                <a:spcPct val="50000"/>
              </a:spcBef>
            </a:pPr>
            <a:r>
              <a:rPr lang="en-US" sz="2800" b="1">
                <a:effectLst/>
              </a:rPr>
              <a:t>What are mechanical waves?</a:t>
            </a:r>
          </a:p>
          <a:p>
            <a:pPr>
              <a:spcBef>
                <a:spcPct val="50000"/>
              </a:spcBef>
            </a:pPr>
            <a:r>
              <a:rPr lang="en-US" sz="2400">
                <a:effectLst/>
              </a:rPr>
              <a:t>Mechanical waves are waves which require a medium. A medium is a form of matter through which the wave travels (such as water, air, glass, etc.)  Waves such as light, x-rays, and other forms of radiation do not require a medium.</a:t>
            </a:r>
          </a:p>
          <a:p>
            <a:pPr>
              <a:spcBef>
                <a:spcPct val="50000"/>
              </a:spcBef>
            </a:pPr>
            <a:r>
              <a:rPr lang="en-US" sz="2800" b="1">
                <a:effectLst/>
              </a:rPr>
              <a:t>What are the two kinds of mechanical waves?</a:t>
            </a:r>
          </a:p>
        </p:txBody>
      </p:sp>
      <p:sp>
        <p:nvSpPr>
          <p:cNvPr id="6147" name="Text Box 3"/>
          <p:cNvSpPr txBox="1">
            <a:spLocks noChangeArrowheads="1"/>
          </p:cNvSpPr>
          <p:nvPr/>
        </p:nvSpPr>
        <p:spPr bwMode="auto">
          <a:xfrm>
            <a:off x="0" y="2819400"/>
            <a:ext cx="9144000" cy="579438"/>
          </a:xfrm>
          <a:prstGeom prst="rect">
            <a:avLst/>
          </a:prstGeom>
          <a:noFill/>
          <a:ln w="9525">
            <a:noFill/>
            <a:miter lim="800000"/>
            <a:headEnd/>
            <a:tailEnd/>
          </a:ln>
          <a:effectLst/>
        </p:spPr>
        <p:txBody>
          <a:bodyPr>
            <a:spAutoFit/>
          </a:bodyPr>
          <a:lstStyle/>
          <a:p>
            <a:pPr>
              <a:spcBef>
                <a:spcPct val="50000"/>
              </a:spcBef>
            </a:pPr>
            <a:r>
              <a:rPr lang="en-US" sz="3200" b="1">
                <a:effectLst/>
              </a:rPr>
              <a:t>Longitudinal Waves (Compression Waves)</a:t>
            </a:r>
          </a:p>
        </p:txBody>
      </p:sp>
      <p:sp>
        <p:nvSpPr>
          <p:cNvPr id="6149" name="Text Box 5"/>
          <p:cNvSpPr txBox="1">
            <a:spLocks noChangeArrowheads="1"/>
          </p:cNvSpPr>
          <p:nvPr/>
        </p:nvSpPr>
        <p:spPr bwMode="auto">
          <a:xfrm>
            <a:off x="304800" y="5181600"/>
            <a:ext cx="8686800" cy="946150"/>
          </a:xfrm>
          <a:prstGeom prst="rect">
            <a:avLst/>
          </a:prstGeom>
          <a:noFill/>
          <a:ln w="9525">
            <a:noFill/>
            <a:miter lim="800000"/>
            <a:headEnd/>
            <a:tailEnd/>
          </a:ln>
          <a:effectLst/>
        </p:spPr>
        <p:txBody>
          <a:bodyPr>
            <a:spAutoFit/>
          </a:bodyPr>
          <a:lstStyle/>
          <a:p>
            <a:pPr algn="ctr">
              <a:spcBef>
                <a:spcPct val="50000"/>
              </a:spcBef>
            </a:pPr>
            <a:r>
              <a:rPr lang="en-US" sz="2800">
                <a:effectLst/>
              </a:rPr>
              <a:t>In a longitudinal wave the matter in the wave moves back and forth parallel to the direction of the wave</a:t>
            </a:r>
          </a:p>
        </p:txBody>
      </p:sp>
      <p:pic>
        <p:nvPicPr>
          <p:cNvPr id="6150" name="Picture 6" descr="Lwave"/>
          <p:cNvPicPr>
            <a:picLocks noChangeAspect="1" noChangeArrowheads="1"/>
          </p:cNvPicPr>
          <p:nvPr/>
        </p:nvPicPr>
        <p:blipFill>
          <a:blip r:embed="rId4" cstate="print"/>
          <a:srcRect/>
          <a:stretch>
            <a:fillRect/>
          </a:stretch>
        </p:blipFill>
        <p:spPr bwMode="auto">
          <a:xfrm>
            <a:off x="1600200" y="3657600"/>
            <a:ext cx="4819650" cy="1247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p:cTn id="7" dur="500" fill="hold"/>
                                        <p:tgtEl>
                                          <p:spTgt spid="614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14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14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1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146">
                                            <p:txEl>
                                              <p:pRg st="1" end="1"/>
                                            </p:txEl>
                                          </p:spTgt>
                                        </p:tgtEl>
                                        <p:attrNameLst>
                                          <p:attrName>style.visibility</p:attrName>
                                        </p:attrNameLst>
                                      </p:cBhvr>
                                      <p:to>
                                        <p:strVal val="visible"/>
                                      </p:to>
                                    </p:set>
                                    <p:anim calcmode="lin" valueType="num">
                                      <p:cBhvr>
                                        <p:cTn id="15" dur="500" fill="hold"/>
                                        <p:tgtEl>
                                          <p:spTgt spid="614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14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14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1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6146">
                                            <p:txEl>
                                              <p:pRg st="2" end="2"/>
                                            </p:txEl>
                                          </p:spTgt>
                                        </p:tgtEl>
                                        <p:attrNameLst>
                                          <p:attrName>style.visibility</p:attrName>
                                        </p:attrNameLst>
                                      </p:cBhvr>
                                      <p:to>
                                        <p:strVal val="visible"/>
                                      </p:to>
                                    </p:set>
                                    <p:anim calcmode="lin" valueType="num">
                                      <p:cBhvr>
                                        <p:cTn id="23" dur="500" fill="hold"/>
                                        <p:tgtEl>
                                          <p:spTgt spid="614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14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14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14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6147"/>
                                        </p:tgtEl>
                                        <p:attrNameLst>
                                          <p:attrName>style.visibility</p:attrName>
                                        </p:attrNameLst>
                                      </p:cBhvr>
                                      <p:to>
                                        <p:strVal val="visible"/>
                                      </p:to>
                                    </p:set>
                                    <p:anim calcmode="lin" valueType="num">
                                      <p:cBhvr>
                                        <p:cTn id="31" dur="500" fill="hold"/>
                                        <p:tgtEl>
                                          <p:spTgt spid="6147"/>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6147"/>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6147"/>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6150"/>
                                        </p:tgtEl>
                                        <p:attrNameLst>
                                          <p:attrName>style.visibility</p:attrName>
                                        </p:attrNameLst>
                                      </p:cBhvr>
                                      <p:to>
                                        <p:strVal val="visible"/>
                                      </p:to>
                                    </p:set>
                                    <p:anim calcmode="lin" valueType="num">
                                      <p:cBhvr additive="base">
                                        <p:cTn id="39" dur="2000" fill="hold"/>
                                        <p:tgtEl>
                                          <p:spTgt spid="6150"/>
                                        </p:tgtEl>
                                        <p:attrNameLst>
                                          <p:attrName>ppt_x</p:attrName>
                                        </p:attrNameLst>
                                      </p:cBhvr>
                                      <p:tavLst>
                                        <p:tav tm="0">
                                          <p:val>
                                            <p:strVal val="0-#ppt_w/2"/>
                                          </p:val>
                                        </p:tav>
                                        <p:tav tm="100000">
                                          <p:val>
                                            <p:strVal val="#ppt_x"/>
                                          </p:val>
                                        </p:tav>
                                      </p:tavLst>
                                    </p:anim>
                                    <p:anim calcmode="lin" valueType="num">
                                      <p:cBhvr additive="base">
                                        <p:cTn id="40" dur="20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2" fill="hold" nodeType="clickEffect">
                                  <p:stCondLst>
                                    <p:cond delay="0"/>
                                  </p:stCondLst>
                                  <p:childTnLst>
                                    <p:anim calcmode="lin" valueType="num">
                                      <p:cBhvr additive="base">
                                        <p:cTn id="44" dur="2000"/>
                                        <p:tgtEl>
                                          <p:spTgt spid="6150"/>
                                        </p:tgtEl>
                                        <p:attrNameLst>
                                          <p:attrName>ppt_x</p:attrName>
                                        </p:attrNameLst>
                                      </p:cBhvr>
                                      <p:tavLst>
                                        <p:tav tm="0">
                                          <p:val>
                                            <p:strVal val="ppt_x"/>
                                          </p:val>
                                        </p:tav>
                                        <p:tav tm="100000">
                                          <p:val>
                                            <p:strVal val="1+ppt_w/2"/>
                                          </p:val>
                                        </p:tav>
                                      </p:tavLst>
                                    </p:anim>
                                    <p:anim calcmode="lin" valueType="num">
                                      <p:cBhvr additive="base">
                                        <p:cTn id="45" dur="2000"/>
                                        <p:tgtEl>
                                          <p:spTgt spid="6150"/>
                                        </p:tgtEl>
                                        <p:attrNameLst>
                                          <p:attrName>ppt_y</p:attrName>
                                        </p:attrNameLst>
                                      </p:cBhvr>
                                      <p:tavLst>
                                        <p:tav tm="0">
                                          <p:val>
                                            <p:strVal val="ppt_y"/>
                                          </p:val>
                                        </p:tav>
                                        <p:tav tm="100000">
                                          <p:val>
                                            <p:strVal val="ppt_y"/>
                                          </p:val>
                                        </p:tav>
                                      </p:tavLst>
                                    </p:anim>
                                    <p:set>
                                      <p:cBhvr>
                                        <p:cTn id="46" dur="1" fill="hold">
                                          <p:stCondLst>
                                            <p:cond delay="1999"/>
                                          </p:stCondLst>
                                        </p:cTn>
                                        <p:tgtEl>
                                          <p:spTgt spid="615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6149"/>
                                        </p:tgtEl>
                                        <p:attrNameLst>
                                          <p:attrName>style.visibility</p:attrName>
                                        </p:attrNameLst>
                                      </p:cBhvr>
                                      <p:to>
                                        <p:strVal val="visible"/>
                                      </p:to>
                                    </p:set>
                                    <p:anim calcmode="lin" valueType="num">
                                      <p:cBhvr>
                                        <p:cTn id="51" dur="500" fill="hold"/>
                                        <p:tgtEl>
                                          <p:spTgt spid="6149"/>
                                        </p:tgtEl>
                                        <p:attrNameLst>
                                          <p:attrName>ppt_w</p:attrName>
                                        </p:attrNameLst>
                                      </p:cBhvr>
                                      <p:tavLst>
                                        <p:tav tm="0">
                                          <p:val>
                                            <p:fltVal val="0"/>
                                          </p:val>
                                        </p:tav>
                                        <p:tav tm="100000">
                                          <p:val>
                                            <p:strVal val="#ppt_w"/>
                                          </p:val>
                                        </p:tav>
                                      </p:tavLst>
                                    </p:anim>
                                    <p:anim calcmode="lin" valueType="num">
                                      <p:cBhvr>
                                        <p:cTn id="52" dur="500" fill="hold"/>
                                        <p:tgtEl>
                                          <p:spTgt spid="61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P spid="6147" grpId="0"/>
      <p:bldP spid="614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4" cstate="print"/>
          <a:srcRect/>
          <a:stretch>
            <a:fillRect/>
          </a:stretch>
        </p:blipFill>
        <p:spPr bwMode="auto">
          <a:xfrm>
            <a:off x="990600" y="1676400"/>
            <a:ext cx="5410200" cy="4400550"/>
          </a:xfrm>
          <a:prstGeom prst="rect">
            <a:avLst/>
          </a:prstGeom>
          <a:noFill/>
        </p:spPr>
      </p:pic>
      <p:sp>
        <p:nvSpPr>
          <p:cNvPr id="7173" name="Text Box 5"/>
          <p:cNvSpPr txBox="1">
            <a:spLocks noChangeArrowheads="1"/>
          </p:cNvSpPr>
          <p:nvPr/>
        </p:nvSpPr>
        <p:spPr bwMode="auto">
          <a:xfrm>
            <a:off x="0" y="152400"/>
            <a:ext cx="8915400" cy="579438"/>
          </a:xfrm>
          <a:prstGeom prst="rect">
            <a:avLst/>
          </a:prstGeom>
          <a:noFill/>
          <a:ln w="9525">
            <a:noFill/>
            <a:miter lim="800000"/>
            <a:headEnd/>
            <a:tailEnd/>
          </a:ln>
          <a:effectLst/>
        </p:spPr>
        <p:txBody>
          <a:bodyPr>
            <a:spAutoFit/>
          </a:bodyPr>
          <a:lstStyle/>
          <a:p>
            <a:pPr>
              <a:spcBef>
                <a:spcPct val="50000"/>
              </a:spcBef>
            </a:pPr>
            <a:r>
              <a:rPr lang="en-US" sz="3200">
                <a:effectLst/>
              </a:rPr>
              <a:t>Example of a transverse wave: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500" fill="hold"/>
                                        <p:tgtEl>
                                          <p:spTgt spid="7173"/>
                                        </p:tgtEl>
                                        <p:attrNameLst>
                                          <p:attrName>ppt_w</p:attrName>
                                        </p:attrNameLst>
                                      </p:cBhvr>
                                      <p:tavLst>
                                        <p:tav tm="0">
                                          <p:val>
                                            <p:fltVal val="0"/>
                                          </p:val>
                                        </p:tav>
                                        <p:tav tm="100000">
                                          <p:val>
                                            <p:strVal val="#ppt_w"/>
                                          </p:val>
                                        </p:tav>
                                      </p:tavLst>
                                    </p:anim>
                                    <p:anim calcmode="lin" valueType="num">
                                      <p:cBhvr>
                                        <p:cTn id="8" dur="500" fill="hold"/>
                                        <p:tgtEl>
                                          <p:spTgt spid="717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strips(downLeft)">
                                      <p:cBhvr>
                                        <p:cTn id="13"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0" y="0"/>
            <a:ext cx="9144000" cy="579438"/>
          </a:xfrm>
          <a:prstGeom prst="rect">
            <a:avLst/>
          </a:prstGeom>
          <a:noFill/>
          <a:ln w="9525">
            <a:noFill/>
            <a:miter lim="800000"/>
            <a:headEnd/>
            <a:tailEnd/>
          </a:ln>
          <a:effectLst/>
        </p:spPr>
        <p:txBody>
          <a:bodyPr>
            <a:spAutoFit/>
          </a:bodyPr>
          <a:lstStyle/>
          <a:p>
            <a:pPr>
              <a:spcBef>
                <a:spcPct val="50000"/>
              </a:spcBef>
            </a:pPr>
            <a:r>
              <a:rPr lang="en-US" sz="3200" b="1">
                <a:solidFill>
                  <a:srgbClr val="FFFF66"/>
                </a:solidFill>
                <a:effectLst/>
              </a:rPr>
              <a:t>Sound Waves are compressional waves.</a:t>
            </a:r>
          </a:p>
        </p:txBody>
      </p:sp>
      <p:sp>
        <p:nvSpPr>
          <p:cNvPr id="11269" name="Text Box 5"/>
          <p:cNvSpPr txBox="1">
            <a:spLocks noChangeArrowheads="1"/>
          </p:cNvSpPr>
          <p:nvPr/>
        </p:nvSpPr>
        <p:spPr bwMode="auto">
          <a:xfrm>
            <a:off x="0" y="685800"/>
            <a:ext cx="9144000" cy="2441575"/>
          </a:xfrm>
          <a:prstGeom prst="rect">
            <a:avLst/>
          </a:prstGeom>
          <a:noFill/>
          <a:ln w="9525">
            <a:noFill/>
            <a:miter lim="800000"/>
            <a:headEnd/>
            <a:tailEnd/>
          </a:ln>
          <a:effectLst/>
        </p:spPr>
        <p:txBody>
          <a:bodyPr>
            <a:spAutoFit/>
          </a:bodyPr>
          <a:lstStyle/>
          <a:p>
            <a:pPr>
              <a:spcBef>
                <a:spcPct val="50000"/>
              </a:spcBef>
            </a:pPr>
            <a:r>
              <a:rPr lang="en-US" sz="2800">
                <a:solidFill>
                  <a:srgbClr val="FFFF66"/>
                </a:solidFill>
                <a:effectLst/>
              </a:rPr>
              <a:t>Sound travels as vibrations moving through the air as a compressional wave.</a:t>
            </a:r>
          </a:p>
          <a:p>
            <a:pPr>
              <a:spcBef>
                <a:spcPct val="50000"/>
              </a:spcBef>
            </a:pPr>
            <a:r>
              <a:rPr lang="en-US" sz="2800">
                <a:solidFill>
                  <a:srgbClr val="FFFF66"/>
                </a:solidFill>
                <a:effectLst/>
              </a:rPr>
              <a:t>Sound travels through air, but travels through other materials as well. Whale communicate through long distances by producing sounds under water.</a:t>
            </a:r>
          </a:p>
        </p:txBody>
      </p:sp>
      <p:sp>
        <p:nvSpPr>
          <p:cNvPr id="11270" name="Text Box 6"/>
          <p:cNvSpPr txBox="1">
            <a:spLocks noChangeArrowheads="1"/>
          </p:cNvSpPr>
          <p:nvPr/>
        </p:nvSpPr>
        <p:spPr bwMode="auto">
          <a:xfrm>
            <a:off x="0" y="3379788"/>
            <a:ext cx="9144000" cy="2868612"/>
          </a:xfrm>
          <a:prstGeom prst="rect">
            <a:avLst/>
          </a:prstGeom>
          <a:noFill/>
          <a:ln w="9525">
            <a:noFill/>
            <a:miter lim="800000"/>
            <a:headEnd/>
            <a:tailEnd/>
          </a:ln>
          <a:effectLst/>
        </p:spPr>
        <p:txBody>
          <a:bodyPr>
            <a:spAutoFit/>
          </a:bodyPr>
          <a:lstStyle/>
          <a:p>
            <a:pPr>
              <a:spcBef>
                <a:spcPct val="50000"/>
              </a:spcBef>
            </a:pPr>
            <a:r>
              <a:rPr lang="en-US" sz="2800" b="1">
                <a:solidFill>
                  <a:srgbClr val="FFFF66"/>
                </a:solidFill>
                <a:effectLst/>
              </a:rPr>
              <a:t>What are Seismic Waves?</a:t>
            </a:r>
          </a:p>
          <a:p>
            <a:pPr>
              <a:spcBef>
                <a:spcPct val="50000"/>
              </a:spcBef>
            </a:pPr>
            <a:r>
              <a:rPr lang="en-US" sz="2800">
                <a:solidFill>
                  <a:srgbClr val="FFFF66"/>
                </a:solidFill>
                <a:effectLst/>
              </a:rPr>
              <a:t>An energy wave which vibrates through the earth’s crust as the crust bends or breaks. Seismic waves are exist as both transverse and compressional waves. Some travel through the earth and some travel across the earth’s surface.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dissolve">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9">
                                            <p:txEl>
                                              <p:pRg st="0" end="0"/>
                                            </p:txEl>
                                          </p:spTgt>
                                        </p:tgtEl>
                                        <p:attrNameLst>
                                          <p:attrName>style.visibility</p:attrName>
                                        </p:attrNameLst>
                                      </p:cBhvr>
                                      <p:to>
                                        <p:strVal val="visible"/>
                                      </p:to>
                                    </p:set>
                                    <p:animEffect transition="in" filter="dissolve">
                                      <p:cBhvr>
                                        <p:cTn id="12" dur="500"/>
                                        <p:tgtEl>
                                          <p:spTgt spid="112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9">
                                            <p:txEl>
                                              <p:pRg st="1" end="1"/>
                                            </p:txEl>
                                          </p:spTgt>
                                        </p:tgtEl>
                                        <p:attrNameLst>
                                          <p:attrName>style.visibility</p:attrName>
                                        </p:attrNameLst>
                                      </p:cBhvr>
                                      <p:to>
                                        <p:strVal val="visible"/>
                                      </p:to>
                                    </p:set>
                                    <p:animEffect transition="in" filter="dissolve">
                                      <p:cBhvr>
                                        <p:cTn id="17" dur="500"/>
                                        <p:tgtEl>
                                          <p:spTgt spid="1126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70">
                                            <p:txEl>
                                              <p:pRg st="0" end="0"/>
                                            </p:txEl>
                                          </p:spTgt>
                                        </p:tgtEl>
                                        <p:attrNameLst>
                                          <p:attrName>style.visibility</p:attrName>
                                        </p:attrNameLst>
                                      </p:cBhvr>
                                      <p:to>
                                        <p:strVal val="visible"/>
                                      </p:to>
                                    </p:set>
                                    <p:animEffect transition="in" filter="dissolve">
                                      <p:cBhvr>
                                        <p:cTn id="22" dur="500"/>
                                        <p:tgtEl>
                                          <p:spTgt spid="1127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70">
                                            <p:txEl>
                                              <p:pRg st="1" end="1"/>
                                            </p:txEl>
                                          </p:spTgt>
                                        </p:tgtEl>
                                        <p:attrNameLst>
                                          <p:attrName>style.visibility</p:attrName>
                                        </p:attrNameLst>
                                      </p:cBhvr>
                                      <p:to>
                                        <p:strVal val="visible"/>
                                      </p:to>
                                    </p:set>
                                    <p:animEffect transition="in" filter="dissolve">
                                      <p:cBhvr>
                                        <p:cTn id="27" dur="500"/>
                                        <p:tgtEl>
                                          <p:spTgt spid="112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build="p"/>
      <p:bldP spid="1127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4" cstate="print"/>
          <a:srcRect/>
          <a:stretch>
            <a:fillRect/>
          </a:stretch>
        </p:blipFill>
        <p:spPr bwMode="auto">
          <a:xfrm>
            <a:off x="1066800" y="1676400"/>
            <a:ext cx="6934200" cy="4810125"/>
          </a:xfrm>
          <a:prstGeom prst="rect">
            <a:avLst/>
          </a:prstGeom>
          <a:noFill/>
        </p:spPr>
      </p:pic>
      <p:sp>
        <p:nvSpPr>
          <p:cNvPr id="12293" name="Text Box 5"/>
          <p:cNvSpPr txBox="1">
            <a:spLocks noChangeArrowheads="1"/>
          </p:cNvSpPr>
          <p:nvPr/>
        </p:nvSpPr>
        <p:spPr bwMode="auto">
          <a:xfrm>
            <a:off x="304800" y="152400"/>
            <a:ext cx="8610600" cy="701675"/>
          </a:xfrm>
          <a:prstGeom prst="rect">
            <a:avLst/>
          </a:prstGeom>
          <a:noFill/>
          <a:ln w="9525">
            <a:noFill/>
            <a:miter lim="800000"/>
            <a:headEnd/>
            <a:tailEnd/>
          </a:ln>
          <a:effectLst/>
        </p:spPr>
        <p:txBody>
          <a:bodyPr>
            <a:spAutoFit/>
          </a:bodyPr>
          <a:lstStyle/>
          <a:p>
            <a:pPr algn="ctr">
              <a:spcBef>
                <a:spcPct val="50000"/>
              </a:spcBef>
            </a:pPr>
            <a:r>
              <a:rPr lang="en-US" sz="4000" b="1">
                <a:solidFill>
                  <a:srgbClr val="FF3300"/>
                </a:solidFill>
                <a:effectLst/>
              </a:rPr>
              <a:t>Anatomy of a Seismic Wave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500" fill="hold"/>
                                        <p:tgtEl>
                                          <p:spTgt spid="12293"/>
                                        </p:tgtEl>
                                        <p:attrNameLst>
                                          <p:attrName>ppt_w</p:attrName>
                                        </p:attrNameLst>
                                      </p:cBhvr>
                                      <p:tavLst>
                                        <p:tav tm="0">
                                          <p:val>
                                            <p:fltVal val="0"/>
                                          </p:val>
                                        </p:tav>
                                        <p:tav tm="100000">
                                          <p:val>
                                            <p:strVal val="#ppt_w"/>
                                          </p:val>
                                        </p:tav>
                                      </p:tavLst>
                                    </p:anim>
                                    <p:anim calcmode="lin" valueType="num">
                                      <p:cBhvr>
                                        <p:cTn id="8" dur="500" fill="hold"/>
                                        <p:tgtEl>
                                          <p:spTgt spid="1229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strips(downRight)">
                                      <p:cBhvr>
                                        <p:cTn id="13"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0" y="0"/>
            <a:ext cx="9144000" cy="641350"/>
          </a:xfrm>
          <a:prstGeom prst="rect">
            <a:avLst/>
          </a:prstGeom>
          <a:noFill/>
          <a:ln w="9525">
            <a:noFill/>
            <a:miter lim="800000"/>
            <a:headEnd/>
            <a:tailEnd/>
          </a:ln>
          <a:effectLst/>
        </p:spPr>
        <p:txBody>
          <a:bodyPr>
            <a:spAutoFit/>
          </a:bodyPr>
          <a:lstStyle/>
          <a:p>
            <a:pPr>
              <a:spcBef>
                <a:spcPct val="50000"/>
              </a:spcBef>
            </a:pPr>
            <a:r>
              <a:rPr lang="en-US" sz="3600">
                <a:effectLst/>
              </a:rPr>
              <a:t>What are the parts of a wave?</a:t>
            </a:r>
          </a:p>
        </p:txBody>
      </p:sp>
      <p:pic>
        <p:nvPicPr>
          <p:cNvPr id="13317" name="Picture 5" descr="waveparts"/>
          <p:cNvPicPr>
            <a:picLocks noChangeAspect="1" noChangeArrowheads="1"/>
          </p:cNvPicPr>
          <p:nvPr/>
        </p:nvPicPr>
        <p:blipFill>
          <a:blip r:embed="rId4" cstate="print"/>
          <a:srcRect/>
          <a:stretch>
            <a:fillRect/>
          </a:stretch>
        </p:blipFill>
        <p:spPr bwMode="auto">
          <a:xfrm>
            <a:off x="0" y="3989388"/>
            <a:ext cx="4419600" cy="2335212"/>
          </a:xfrm>
          <a:prstGeom prst="rect">
            <a:avLst/>
          </a:prstGeom>
          <a:noFill/>
        </p:spPr>
      </p:pic>
      <p:pic>
        <p:nvPicPr>
          <p:cNvPr id="13318" name="Picture 6" descr="waveparts1"/>
          <p:cNvPicPr>
            <a:picLocks noChangeAspect="1" noChangeArrowheads="1"/>
          </p:cNvPicPr>
          <p:nvPr/>
        </p:nvPicPr>
        <p:blipFill>
          <a:blip r:embed="rId5" cstate="print"/>
          <a:srcRect/>
          <a:stretch>
            <a:fillRect/>
          </a:stretch>
        </p:blipFill>
        <p:spPr bwMode="auto">
          <a:xfrm>
            <a:off x="0" y="1333500"/>
            <a:ext cx="4038600" cy="1866900"/>
          </a:xfrm>
          <a:prstGeom prst="rect">
            <a:avLst/>
          </a:prstGeom>
          <a:noFill/>
        </p:spPr>
      </p:pic>
      <p:sp>
        <p:nvSpPr>
          <p:cNvPr id="13319" name="Rectangle 7"/>
          <p:cNvSpPr>
            <a:spLocks noChangeArrowheads="1"/>
          </p:cNvSpPr>
          <p:nvPr/>
        </p:nvSpPr>
        <p:spPr bwMode="auto">
          <a:xfrm>
            <a:off x="0" y="577850"/>
            <a:ext cx="3663950" cy="641350"/>
          </a:xfrm>
          <a:prstGeom prst="rect">
            <a:avLst/>
          </a:prstGeom>
          <a:noFill/>
          <a:ln w="9525">
            <a:noFill/>
            <a:miter lim="800000"/>
            <a:headEnd/>
            <a:tailEnd/>
          </a:ln>
          <a:effectLst/>
        </p:spPr>
        <p:txBody>
          <a:bodyPr wrap="none">
            <a:spAutoFit/>
          </a:bodyPr>
          <a:lstStyle/>
          <a:p>
            <a:r>
              <a:rPr lang="en-US" sz="3600">
                <a:effectLst/>
              </a:rPr>
              <a:t>Transverse wave</a:t>
            </a:r>
          </a:p>
        </p:txBody>
      </p:sp>
      <p:sp>
        <p:nvSpPr>
          <p:cNvPr id="13320" name="Text Box 8"/>
          <p:cNvSpPr txBox="1">
            <a:spLocks noChangeArrowheads="1"/>
          </p:cNvSpPr>
          <p:nvPr/>
        </p:nvSpPr>
        <p:spPr bwMode="auto">
          <a:xfrm>
            <a:off x="4191000" y="838200"/>
            <a:ext cx="4953000" cy="5218113"/>
          </a:xfrm>
          <a:prstGeom prst="rect">
            <a:avLst/>
          </a:prstGeom>
          <a:noFill/>
          <a:ln w="9525">
            <a:noFill/>
            <a:miter lim="800000"/>
            <a:headEnd/>
            <a:tailEnd/>
          </a:ln>
          <a:effectLst/>
        </p:spPr>
        <p:txBody>
          <a:bodyPr>
            <a:spAutoFit/>
          </a:bodyPr>
          <a:lstStyle/>
          <a:p>
            <a:pPr>
              <a:spcBef>
                <a:spcPct val="50000"/>
              </a:spcBef>
            </a:pPr>
            <a:r>
              <a:rPr lang="en-US" sz="2800">
                <a:effectLst/>
              </a:rPr>
              <a:t>The crest is the highest point on a transverse wave. The trough is the lowest point on a transverse wave.</a:t>
            </a:r>
          </a:p>
          <a:p>
            <a:pPr>
              <a:spcBef>
                <a:spcPct val="50000"/>
              </a:spcBef>
            </a:pPr>
            <a:r>
              <a:rPr lang="en-US" sz="2800">
                <a:effectLst/>
              </a:rPr>
              <a:t>The rest position of the wave is called the node or nodal line.</a:t>
            </a:r>
          </a:p>
          <a:p>
            <a:pPr>
              <a:spcBef>
                <a:spcPct val="50000"/>
              </a:spcBef>
            </a:pPr>
            <a:r>
              <a:rPr lang="en-US" sz="2800">
                <a:effectLst/>
              </a:rPr>
              <a:t>The wavelength is the distance from one point on the wave to the next corresponding adjacent point.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31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31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p:cTn id="15" dur="500" fill="hold"/>
                                        <p:tgtEl>
                                          <p:spTgt spid="13319"/>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3319"/>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3319"/>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3318"/>
                                        </p:tgtEl>
                                        <p:attrNameLst>
                                          <p:attrName>style.visibility</p:attrName>
                                        </p:attrNameLst>
                                      </p:cBhvr>
                                      <p:to>
                                        <p:strVal val="visible"/>
                                      </p:to>
                                    </p:set>
                                    <p:animEffect transition="in" filter="dissolve">
                                      <p:cBhvr>
                                        <p:cTn id="23" dur="500"/>
                                        <p:tgtEl>
                                          <p:spTgt spid="1331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3317"/>
                                        </p:tgtEl>
                                        <p:attrNameLst>
                                          <p:attrName>style.visibility</p:attrName>
                                        </p:attrNameLst>
                                      </p:cBhvr>
                                      <p:to>
                                        <p:strVal val="visible"/>
                                      </p:to>
                                    </p:set>
                                    <p:animEffect transition="in" filter="dissolve">
                                      <p:cBhvr>
                                        <p:cTn id="28" dur="500"/>
                                        <p:tgtEl>
                                          <p:spTgt spid="13317"/>
                                        </p:tgtEl>
                                      </p:cBhvr>
                                    </p:animEffect>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13320">
                                            <p:txEl>
                                              <p:pRg st="0" end="0"/>
                                            </p:txEl>
                                          </p:spTgt>
                                        </p:tgtEl>
                                        <p:attrNameLst>
                                          <p:attrName>style.visibility</p:attrName>
                                        </p:attrNameLst>
                                      </p:cBhvr>
                                      <p:to>
                                        <p:strVal val="visible"/>
                                      </p:to>
                                    </p:set>
                                    <p:anim calcmode="lin" valueType="num">
                                      <p:cBhvr>
                                        <p:cTn id="33" dur="500" fill="hold"/>
                                        <p:tgtEl>
                                          <p:spTgt spid="1332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332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332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33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childTnLst>
                                    <p:set>
                                      <p:cBhvr>
                                        <p:cTn id="40" dur="1" fill="hold">
                                          <p:stCondLst>
                                            <p:cond delay="0"/>
                                          </p:stCondLst>
                                        </p:cTn>
                                        <p:tgtEl>
                                          <p:spTgt spid="13320">
                                            <p:txEl>
                                              <p:pRg st="1" end="1"/>
                                            </p:txEl>
                                          </p:spTgt>
                                        </p:tgtEl>
                                        <p:attrNameLst>
                                          <p:attrName>style.visibility</p:attrName>
                                        </p:attrNameLst>
                                      </p:cBhvr>
                                      <p:to>
                                        <p:strVal val="visible"/>
                                      </p:to>
                                    </p:set>
                                    <p:anim calcmode="lin" valueType="num">
                                      <p:cBhvr>
                                        <p:cTn id="41" dur="500" fill="hold"/>
                                        <p:tgtEl>
                                          <p:spTgt spid="1332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1332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1332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133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9" presetClass="entr" presetSubtype="0" accel="100000" fill="hold" grpId="0" nodeType="clickEffect">
                                  <p:stCondLst>
                                    <p:cond delay="0"/>
                                  </p:stCondLst>
                                  <p:childTnLst>
                                    <p:set>
                                      <p:cBhvr>
                                        <p:cTn id="48" dur="1" fill="hold">
                                          <p:stCondLst>
                                            <p:cond delay="0"/>
                                          </p:stCondLst>
                                        </p:cTn>
                                        <p:tgtEl>
                                          <p:spTgt spid="13320">
                                            <p:txEl>
                                              <p:pRg st="2" end="2"/>
                                            </p:txEl>
                                          </p:spTgt>
                                        </p:tgtEl>
                                        <p:attrNameLst>
                                          <p:attrName>style.visibility</p:attrName>
                                        </p:attrNameLst>
                                      </p:cBhvr>
                                      <p:to>
                                        <p:strVal val="visible"/>
                                      </p:to>
                                    </p:set>
                                    <p:anim calcmode="lin" valueType="num">
                                      <p:cBhvr>
                                        <p:cTn id="49" dur="500" fill="hold"/>
                                        <p:tgtEl>
                                          <p:spTgt spid="1332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1332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1332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1332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9" grpId="0"/>
      <p:bldP spid="13320"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1364</Words>
  <Application>Microsoft Office PowerPoint</Application>
  <PresentationFormat>On-screen Show (4:3)</PresentationFormat>
  <Paragraphs>116</Paragraphs>
  <Slides>36</Slides>
  <Notes>26</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9" baseType="lpstr">
      <vt:lpstr>Arial</vt:lpstr>
      <vt:lpstr>Default Design</vt:lpstr>
      <vt:lpstr>Microsoft Equation 3.0</vt:lpstr>
      <vt:lpstr>Module 7</vt:lpstr>
      <vt:lpstr>The Nature of Waves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The School District of Greenville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dc:title>
  <dc:creator>Greenville County Schools</dc:creator>
  <cp:lastModifiedBy>julier.smith</cp:lastModifiedBy>
  <cp:revision>4</cp:revision>
  <dcterms:created xsi:type="dcterms:W3CDTF">2006-12-09T03:17:35Z</dcterms:created>
  <dcterms:modified xsi:type="dcterms:W3CDTF">2015-10-05T13:58:55Z</dcterms:modified>
</cp:coreProperties>
</file>